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3" r:id="rId1"/>
  </p:sldMasterIdLst>
  <p:notesMasterIdLst>
    <p:notesMasterId r:id="rId49"/>
  </p:notesMasterIdLst>
  <p:sldIdLst>
    <p:sldId id="256" r:id="rId2"/>
    <p:sldId id="296" r:id="rId3"/>
    <p:sldId id="291" r:id="rId4"/>
    <p:sldId id="282" r:id="rId5"/>
    <p:sldId id="325" r:id="rId6"/>
    <p:sldId id="324" r:id="rId7"/>
    <p:sldId id="346" r:id="rId8"/>
    <p:sldId id="321" r:id="rId9"/>
    <p:sldId id="298" r:id="rId10"/>
    <p:sldId id="347" r:id="rId11"/>
    <p:sldId id="326" r:id="rId12"/>
    <p:sldId id="290" r:id="rId13"/>
    <p:sldId id="350" r:id="rId14"/>
    <p:sldId id="292" r:id="rId15"/>
    <p:sldId id="354" r:id="rId16"/>
    <p:sldId id="355" r:id="rId17"/>
    <p:sldId id="294" r:id="rId18"/>
    <p:sldId id="320" r:id="rId19"/>
    <p:sldId id="307" r:id="rId20"/>
    <p:sldId id="356" r:id="rId21"/>
    <p:sldId id="357" r:id="rId22"/>
    <p:sldId id="309" r:id="rId23"/>
    <p:sldId id="358" r:id="rId24"/>
    <p:sldId id="311" r:id="rId25"/>
    <p:sldId id="360" r:id="rId26"/>
    <p:sldId id="329" r:id="rId27"/>
    <p:sldId id="259" r:id="rId28"/>
    <p:sldId id="312" r:id="rId29"/>
    <p:sldId id="281" r:id="rId30"/>
    <p:sldId id="317" r:id="rId31"/>
    <p:sldId id="301" r:id="rId32"/>
    <p:sldId id="318" r:id="rId33"/>
    <p:sldId id="330" r:id="rId34"/>
    <p:sldId id="331" r:id="rId35"/>
    <p:sldId id="338" r:id="rId36"/>
    <p:sldId id="332" r:id="rId37"/>
    <p:sldId id="339" r:id="rId38"/>
    <p:sldId id="336" r:id="rId39"/>
    <p:sldId id="342" r:id="rId40"/>
    <p:sldId id="341" r:id="rId41"/>
    <p:sldId id="337" r:id="rId42"/>
    <p:sldId id="340" r:id="rId43"/>
    <p:sldId id="343" r:id="rId44"/>
    <p:sldId id="345" r:id="rId45"/>
    <p:sldId id="359" r:id="rId46"/>
    <p:sldId id="344" r:id="rId47"/>
    <p:sldId id="29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BFBE"/>
    <a:srgbClr val="FFFFFF"/>
    <a:srgbClr val="9EC0BF"/>
    <a:srgbClr val="E3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D2EB83-8F70-CF79-E3B9-DB5CD26FDD15}" v="256" dt="2024-03-25T04:04:02.755"/>
    <p1510:client id="{1E504917-3CE7-911E-4839-FFAF98373217}" v="30" dt="2024-03-25T22:57:51.7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04D8FB-8F1C-4AEB-8E29-B58B567BD70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42C169-59A0-4D92-8732-6CBDCF9D87C3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Orexin (</a:t>
          </a:r>
          <a:r>
            <a:rPr lang="en-US" err="1">
              <a:latin typeface="Calibri Light" panose="020F0302020204030204"/>
            </a:rPr>
            <a:t>Orx</a:t>
          </a:r>
          <a:r>
            <a:rPr lang="en-US">
              <a:latin typeface="Calibri Light" panose="020F0302020204030204"/>
            </a:rPr>
            <a:t>) / Hypocretin</a:t>
          </a:r>
          <a:endParaRPr lang="en-US"/>
        </a:p>
      </dgm:t>
    </dgm:pt>
    <dgm:pt modelId="{27EA08EF-E249-4940-AC54-353329A0C9CC}" type="parTrans" cxnId="{F7E717EA-121F-4342-9055-97A43B0257DA}">
      <dgm:prSet/>
      <dgm:spPr/>
      <dgm:t>
        <a:bodyPr/>
        <a:lstStyle/>
        <a:p>
          <a:endParaRPr lang="en-US"/>
        </a:p>
      </dgm:t>
    </dgm:pt>
    <dgm:pt modelId="{4C57FF9F-4D69-47C7-BBC6-F0AE5446C094}" type="sibTrans" cxnId="{F7E717EA-121F-4342-9055-97A43B0257DA}">
      <dgm:prSet/>
      <dgm:spPr/>
      <dgm:t>
        <a:bodyPr/>
        <a:lstStyle/>
        <a:p>
          <a:endParaRPr lang="en-US"/>
        </a:p>
      </dgm:t>
    </dgm:pt>
    <dgm:pt modelId="{39506B59-C3FE-4A21-9D88-6664CC780EF9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Neuropeptide in brain that regulates various physiological processes</a:t>
          </a:r>
          <a:endParaRPr lang="en-US"/>
        </a:p>
      </dgm:t>
    </dgm:pt>
    <dgm:pt modelId="{9343BBC7-8804-4E43-B8F7-DA25FAA40656}" type="parTrans" cxnId="{4971FFFE-B990-48C9-BB38-44BA14192B4F}">
      <dgm:prSet/>
      <dgm:spPr/>
      <dgm:t>
        <a:bodyPr/>
        <a:lstStyle/>
        <a:p>
          <a:endParaRPr lang="en-US"/>
        </a:p>
      </dgm:t>
    </dgm:pt>
    <dgm:pt modelId="{B927A139-6A62-45DC-B940-A1B74B94CB44}" type="sibTrans" cxnId="{4971FFFE-B990-48C9-BB38-44BA14192B4F}">
      <dgm:prSet/>
      <dgm:spPr/>
      <dgm:t>
        <a:bodyPr/>
        <a:lstStyle/>
        <a:p>
          <a:endParaRPr lang="en-US"/>
        </a:p>
      </dgm:t>
    </dgm:pt>
    <dgm:pt modelId="{393042A2-CE62-4F76-8062-CC610CF18842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Paraventricular nucleus of the thalamus (PVT)</a:t>
          </a:r>
          <a:endParaRPr lang="en-US"/>
        </a:p>
      </dgm:t>
    </dgm:pt>
    <dgm:pt modelId="{FDE5B4DD-D94A-4863-BC99-756A8886992C}" type="parTrans" cxnId="{D7F95879-1C76-471E-8ADA-591C0B5D3C59}">
      <dgm:prSet/>
      <dgm:spPr/>
      <dgm:t>
        <a:bodyPr/>
        <a:lstStyle/>
        <a:p>
          <a:endParaRPr lang="en-US"/>
        </a:p>
      </dgm:t>
    </dgm:pt>
    <dgm:pt modelId="{16A07353-98E6-4EA1-A2EE-922B758DE80E}" type="sibTrans" cxnId="{D7F95879-1C76-471E-8ADA-591C0B5D3C59}">
      <dgm:prSet/>
      <dgm:spPr/>
      <dgm:t>
        <a:bodyPr/>
        <a:lstStyle/>
        <a:p>
          <a:endParaRPr lang="en-US"/>
        </a:p>
      </dgm:t>
    </dgm:pt>
    <dgm:pt modelId="{CCCD3303-9792-4E7D-A82E-56CF3A8759A8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Relay station that regulates arousal, attention, and stress responses</a:t>
          </a:r>
          <a:endParaRPr lang="en-US"/>
        </a:p>
      </dgm:t>
    </dgm:pt>
    <dgm:pt modelId="{AFDDE635-E6A7-471A-B9B5-AE2CB6482A28}" type="parTrans" cxnId="{63F1C295-8734-4A3F-866B-A035733A8607}">
      <dgm:prSet/>
      <dgm:spPr/>
      <dgm:t>
        <a:bodyPr/>
        <a:lstStyle/>
        <a:p>
          <a:endParaRPr lang="en-US"/>
        </a:p>
      </dgm:t>
    </dgm:pt>
    <dgm:pt modelId="{0008D4D9-F8FF-40F8-9240-4761391647C1}" type="sibTrans" cxnId="{63F1C295-8734-4A3F-866B-A035733A8607}">
      <dgm:prSet/>
      <dgm:spPr/>
      <dgm:t>
        <a:bodyPr/>
        <a:lstStyle/>
        <a:p>
          <a:endParaRPr lang="en-US"/>
        </a:p>
      </dgm:t>
    </dgm:pt>
    <dgm:pt modelId="{8FD1659B-79A4-4100-9C94-D101A28E8033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Corticotropin-releasing factor (CRF or CRH)</a:t>
          </a:r>
        </a:p>
      </dgm:t>
    </dgm:pt>
    <dgm:pt modelId="{E5093DCC-5861-4C1E-8845-B4A93698EB73}" type="parTrans" cxnId="{C34BE09B-1651-45F9-A1FF-73733B69C393}">
      <dgm:prSet/>
      <dgm:spPr/>
    </dgm:pt>
    <dgm:pt modelId="{7AFFB798-3B10-4F48-A77F-96D3E43F1458}" type="sibTrans" cxnId="{C34BE09B-1651-45F9-A1FF-73733B69C393}">
      <dgm:prSet/>
      <dgm:spPr/>
    </dgm:pt>
    <dgm:pt modelId="{A3C909F4-0049-4D5D-9353-FFAC15508023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Neuropeptide involved the brain stress circuit</a:t>
          </a:r>
        </a:p>
      </dgm:t>
    </dgm:pt>
    <dgm:pt modelId="{7DCB8CD6-9E9A-4E1C-8F1B-3A1C4FED1E7F}" type="parTrans" cxnId="{C0BD7EAE-51A8-4604-A635-3E3C6BF708C0}">
      <dgm:prSet/>
      <dgm:spPr/>
    </dgm:pt>
    <dgm:pt modelId="{07E2BA9A-3CD2-4553-AB02-13EEFC8AFC0B}" type="sibTrans" cxnId="{C0BD7EAE-51A8-4604-A635-3E3C6BF708C0}">
      <dgm:prSet/>
      <dgm:spPr/>
    </dgm:pt>
    <dgm:pt modelId="{F03ED372-639A-453D-87D9-E40E928F1FAD}" type="pres">
      <dgm:prSet presAssocID="{E304D8FB-8F1C-4AEB-8E29-B58B567BD707}" presName="linear" presStyleCnt="0">
        <dgm:presLayoutVars>
          <dgm:animLvl val="lvl"/>
          <dgm:resizeHandles val="exact"/>
        </dgm:presLayoutVars>
      </dgm:prSet>
      <dgm:spPr/>
    </dgm:pt>
    <dgm:pt modelId="{D26B29D2-067E-47BC-9AC4-59E4D169D536}" type="pres">
      <dgm:prSet presAssocID="{4E42C169-59A0-4D92-8732-6CBDCF9D87C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56178A0-92C8-40D9-A430-D29D224E3492}" type="pres">
      <dgm:prSet presAssocID="{4E42C169-59A0-4D92-8732-6CBDCF9D87C3}" presName="childText" presStyleLbl="revTx" presStyleIdx="0" presStyleCnt="3">
        <dgm:presLayoutVars>
          <dgm:bulletEnabled val="1"/>
        </dgm:presLayoutVars>
      </dgm:prSet>
      <dgm:spPr/>
    </dgm:pt>
    <dgm:pt modelId="{C3779DF3-2D2F-4725-9312-BB3E764BACED}" type="pres">
      <dgm:prSet presAssocID="{393042A2-CE62-4F76-8062-CC610CF1884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C23151E-A61D-4616-BCF7-DCC65CD6C201}" type="pres">
      <dgm:prSet presAssocID="{393042A2-CE62-4F76-8062-CC610CF18842}" presName="childText" presStyleLbl="revTx" presStyleIdx="1" presStyleCnt="3">
        <dgm:presLayoutVars>
          <dgm:bulletEnabled val="1"/>
        </dgm:presLayoutVars>
      </dgm:prSet>
      <dgm:spPr/>
    </dgm:pt>
    <dgm:pt modelId="{1BF7F313-4891-44B0-8223-A27ACC5A652D}" type="pres">
      <dgm:prSet presAssocID="{8FD1659B-79A4-4100-9C94-D101A28E803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018A49D-E1AB-44CE-A93B-C8DD0DF9E944}" type="pres">
      <dgm:prSet presAssocID="{8FD1659B-79A4-4100-9C94-D101A28E8033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A39DF711-E8E2-4DE4-A9E8-A48064F06B16}" type="presOf" srcId="{8FD1659B-79A4-4100-9C94-D101A28E8033}" destId="{1BF7F313-4891-44B0-8223-A27ACC5A652D}" srcOrd="0" destOrd="0" presId="urn:microsoft.com/office/officeart/2005/8/layout/vList2"/>
    <dgm:cxn modelId="{D7F95879-1C76-471E-8ADA-591C0B5D3C59}" srcId="{E304D8FB-8F1C-4AEB-8E29-B58B567BD707}" destId="{393042A2-CE62-4F76-8062-CC610CF18842}" srcOrd="1" destOrd="0" parTransId="{FDE5B4DD-D94A-4863-BC99-756A8886992C}" sibTransId="{16A07353-98E6-4EA1-A2EE-922B758DE80E}"/>
    <dgm:cxn modelId="{841C4695-374A-4A27-B737-13EF86DEB183}" type="presOf" srcId="{A3C909F4-0049-4D5D-9353-FFAC15508023}" destId="{E018A49D-E1AB-44CE-A93B-C8DD0DF9E944}" srcOrd="0" destOrd="0" presId="urn:microsoft.com/office/officeart/2005/8/layout/vList2"/>
    <dgm:cxn modelId="{63F1C295-8734-4A3F-866B-A035733A8607}" srcId="{393042A2-CE62-4F76-8062-CC610CF18842}" destId="{CCCD3303-9792-4E7D-A82E-56CF3A8759A8}" srcOrd="0" destOrd="0" parTransId="{AFDDE635-E6A7-471A-B9B5-AE2CB6482A28}" sibTransId="{0008D4D9-F8FF-40F8-9240-4761391647C1}"/>
    <dgm:cxn modelId="{C34BE09B-1651-45F9-A1FF-73733B69C393}" srcId="{E304D8FB-8F1C-4AEB-8E29-B58B567BD707}" destId="{8FD1659B-79A4-4100-9C94-D101A28E8033}" srcOrd="2" destOrd="0" parTransId="{E5093DCC-5861-4C1E-8845-B4A93698EB73}" sibTransId="{7AFFB798-3B10-4F48-A77F-96D3E43F1458}"/>
    <dgm:cxn modelId="{317C36A9-BC70-468E-B344-ADE6F3086318}" type="presOf" srcId="{CCCD3303-9792-4E7D-A82E-56CF3A8759A8}" destId="{EC23151E-A61D-4616-BCF7-DCC65CD6C201}" srcOrd="0" destOrd="0" presId="urn:microsoft.com/office/officeart/2005/8/layout/vList2"/>
    <dgm:cxn modelId="{C0BD7EAE-51A8-4604-A635-3E3C6BF708C0}" srcId="{8FD1659B-79A4-4100-9C94-D101A28E8033}" destId="{A3C909F4-0049-4D5D-9353-FFAC15508023}" srcOrd="0" destOrd="0" parTransId="{7DCB8CD6-9E9A-4E1C-8F1B-3A1C4FED1E7F}" sibTransId="{07E2BA9A-3CD2-4553-AB02-13EEFC8AFC0B}"/>
    <dgm:cxn modelId="{503B4EB4-2765-4DE1-BBDA-34002CFA602C}" type="presOf" srcId="{393042A2-CE62-4F76-8062-CC610CF18842}" destId="{C3779DF3-2D2F-4725-9312-BB3E764BACED}" srcOrd="0" destOrd="0" presId="urn:microsoft.com/office/officeart/2005/8/layout/vList2"/>
    <dgm:cxn modelId="{699101C0-CC30-4D9E-954B-6270D9B32E03}" type="presOf" srcId="{4E42C169-59A0-4D92-8732-6CBDCF9D87C3}" destId="{D26B29D2-067E-47BC-9AC4-59E4D169D536}" srcOrd="0" destOrd="0" presId="urn:microsoft.com/office/officeart/2005/8/layout/vList2"/>
    <dgm:cxn modelId="{3C0AC7C3-0CC1-4336-9BA6-E7FF85899077}" type="presOf" srcId="{39506B59-C3FE-4A21-9D88-6664CC780EF9}" destId="{E56178A0-92C8-40D9-A430-D29D224E3492}" srcOrd="0" destOrd="0" presId="urn:microsoft.com/office/officeart/2005/8/layout/vList2"/>
    <dgm:cxn modelId="{F7E717EA-121F-4342-9055-97A43B0257DA}" srcId="{E304D8FB-8F1C-4AEB-8E29-B58B567BD707}" destId="{4E42C169-59A0-4D92-8732-6CBDCF9D87C3}" srcOrd="0" destOrd="0" parTransId="{27EA08EF-E249-4940-AC54-353329A0C9CC}" sibTransId="{4C57FF9F-4D69-47C7-BBC6-F0AE5446C094}"/>
    <dgm:cxn modelId="{3A4759F5-7E4F-473C-B1AD-E64535D17FDB}" type="presOf" srcId="{E304D8FB-8F1C-4AEB-8E29-B58B567BD707}" destId="{F03ED372-639A-453D-87D9-E40E928F1FAD}" srcOrd="0" destOrd="0" presId="urn:microsoft.com/office/officeart/2005/8/layout/vList2"/>
    <dgm:cxn modelId="{4971FFFE-B990-48C9-BB38-44BA14192B4F}" srcId="{4E42C169-59A0-4D92-8732-6CBDCF9D87C3}" destId="{39506B59-C3FE-4A21-9D88-6664CC780EF9}" srcOrd="0" destOrd="0" parTransId="{9343BBC7-8804-4E43-B8F7-DA25FAA40656}" sibTransId="{B927A139-6A62-45DC-B940-A1B74B94CB44}"/>
    <dgm:cxn modelId="{431614F0-4EEF-4D12-A790-F56A672476EA}" type="presParOf" srcId="{F03ED372-639A-453D-87D9-E40E928F1FAD}" destId="{D26B29D2-067E-47BC-9AC4-59E4D169D536}" srcOrd="0" destOrd="0" presId="urn:microsoft.com/office/officeart/2005/8/layout/vList2"/>
    <dgm:cxn modelId="{9D82BDB1-D72B-4838-AFBB-59FCFA95D292}" type="presParOf" srcId="{F03ED372-639A-453D-87D9-E40E928F1FAD}" destId="{E56178A0-92C8-40D9-A430-D29D224E3492}" srcOrd="1" destOrd="0" presId="urn:microsoft.com/office/officeart/2005/8/layout/vList2"/>
    <dgm:cxn modelId="{986F0A94-94CF-44AE-A954-B09958224A2E}" type="presParOf" srcId="{F03ED372-639A-453D-87D9-E40E928F1FAD}" destId="{C3779DF3-2D2F-4725-9312-BB3E764BACED}" srcOrd="2" destOrd="0" presId="urn:microsoft.com/office/officeart/2005/8/layout/vList2"/>
    <dgm:cxn modelId="{DA550722-C7CC-4964-9674-430918D4EA0D}" type="presParOf" srcId="{F03ED372-639A-453D-87D9-E40E928F1FAD}" destId="{EC23151E-A61D-4616-BCF7-DCC65CD6C201}" srcOrd="3" destOrd="0" presId="urn:microsoft.com/office/officeart/2005/8/layout/vList2"/>
    <dgm:cxn modelId="{A92D05BB-1D20-4C32-B7D4-0553A1F19EDC}" type="presParOf" srcId="{F03ED372-639A-453D-87D9-E40E928F1FAD}" destId="{1BF7F313-4891-44B0-8223-A27ACC5A652D}" srcOrd="4" destOrd="0" presId="urn:microsoft.com/office/officeart/2005/8/layout/vList2"/>
    <dgm:cxn modelId="{3407938F-990A-4485-9E49-6E55B9F0FDD0}" type="presParOf" srcId="{F03ED372-639A-453D-87D9-E40E928F1FAD}" destId="{E018A49D-E1AB-44CE-A93B-C8DD0DF9E944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F8869C5-9387-4E93-9B44-F06A6A860D3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CBAE4C-E729-4949-B1B8-C59913488657}">
      <dgm:prSet phldrT="[Text]"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Prevalence of addiction</a:t>
          </a:r>
          <a:endParaRPr lang="en-US"/>
        </a:p>
      </dgm:t>
    </dgm:pt>
    <dgm:pt modelId="{5C282EE0-07E7-4EBD-95AD-A522F303392E}" type="parTrans" cxnId="{18442797-E7D7-4D9A-AC1D-218BE9D48409}">
      <dgm:prSet/>
      <dgm:spPr/>
      <dgm:t>
        <a:bodyPr/>
        <a:lstStyle/>
        <a:p>
          <a:endParaRPr lang="en-US"/>
        </a:p>
      </dgm:t>
    </dgm:pt>
    <dgm:pt modelId="{EB47CE9C-DC38-4302-98BF-38DEBF06A628}" type="sibTrans" cxnId="{18442797-E7D7-4D9A-AC1D-218BE9D48409}">
      <dgm:prSet/>
      <dgm:spPr/>
      <dgm:t>
        <a:bodyPr/>
        <a:lstStyle/>
        <a:p>
          <a:endParaRPr lang="en-US"/>
        </a:p>
      </dgm:t>
    </dgm:pt>
    <dgm:pt modelId="{2EF91056-811A-4EC8-A88E-7088C5A4F430}">
      <dgm:prSet phldrT="[Text]"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Unknown circuitry interaction</a:t>
          </a:r>
          <a:endParaRPr lang="en-US"/>
        </a:p>
      </dgm:t>
    </dgm:pt>
    <dgm:pt modelId="{5BD1C63F-41C0-48CF-A0B7-D5855FE1D939}" type="parTrans" cxnId="{67902937-F097-4DED-A275-F5C23C8103EF}">
      <dgm:prSet/>
      <dgm:spPr/>
      <dgm:t>
        <a:bodyPr/>
        <a:lstStyle/>
        <a:p>
          <a:endParaRPr lang="en-US"/>
        </a:p>
      </dgm:t>
    </dgm:pt>
    <dgm:pt modelId="{14C240A1-BFDC-4C24-9642-80E376964D81}" type="sibTrans" cxnId="{67902937-F097-4DED-A275-F5C23C8103EF}">
      <dgm:prSet/>
      <dgm:spPr/>
      <dgm:t>
        <a:bodyPr/>
        <a:lstStyle/>
        <a:p>
          <a:endParaRPr lang="en-US"/>
        </a:p>
      </dgm:t>
    </dgm:pt>
    <dgm:pt modelId="{5C98BB7E-64F0-4062-BFBF-22D7FBE500E8}">
      <dgm:prSet phldrT="[Text]" phldr="0"/>
      <dgm:spPr/>
      <dgm:t>
        <a:bodyPr/>
        <a:lstStyle/>
        <a:p>
          <a:pPr rtl="0"/>
          <a:r>
            <a:rPr lang="en-US">
              <a:solidFill>
                <a:schemeClr val="bg1">
                  <a:lumMod val="50000"/>
                </a:schemeClr>
              </a:solidFill>
              <a:latin typeface="Calibri Light" panose="020F0302020204030204"/>
            </a:rPr>
            <a:t>Interaction between </a:t>
          </a:r>
          <a:r>
            <a:rPr lang="en-US" err="1">
              <a:solidFill>
                <a:schemeClr val="bg1">
                  <a:lumMod val="50000"/>
                </a:schemeClr>
              </a:solidFill>
              <a:latin typeface="Calibri Light" panose="020F0302020204030204"/>
            </a:rPr>
            <a:t>Orx</a:t>
          </a:r>
          <a:r>
            <a:rPr lang="en-US">
              <a:solidFill>
                <a:schemeClr val="bg1">
                  <a:lumMod val="50000"/>
                </a:schemeClr>
              </a:solidFill>
              <a:latin typeface="Calibri Light" panose="020F0302020204030204"/>
            </a:rPr>
            <a:t> and CRF systems</a:t>
          </a:r>
          <a:endParaRPr lang="en-US">
            <a:solidFill>
              <a:schemeClr val="bg1">
                <a:lumMod val="50000"/>
              </a:schemeClr>
            </a:solidFill>
          </a:endParaRPr>
        </a:p>
      </dgm:t>
    </dgm:pt>
    <dgm:pt modelId="{DDF9D839-C61D-4DC7-AD77-DB2CBDC95804}" type="parTrans" cxnId="{B8919D5A-38FE-495A-9F6D-3D518804C549}">
      <dgm:prSet/>
      <dgm:spPr/>
      <dgm:t>
        <a:bodyPr/>
        <a:lstStyle/>
        <a:p>
          <a:endParaRPr lang="en-US"/>
        </a:p>
      </dgm:t>
    </dgm:pt>
    <dgm:pt modelId="{64BC8075-3A5D-4C9B-A70F-311F87D619D0}" type="sibTrans" cxnId="{B8919D5A-38FE-495A-9F6D-3D518804C549}">
      <dgm:prSet/>
      <dgm:spPr/>
      <dgm:t>
        <a:bodyPr/>
        <a:lstStyle/>
        <a:p>
          <a:endParaRPr lang="en-US"/>
        </a:p>
      </dgm:t>
    </dgm:pt>
    <dgm:pt modelId="{C096CF07-DE99-481D-8926-C15A47077001}">
      <dgm:prSet phldr="0"/>
      <dgm:spPr/>
      <dgm:t>
        <a:bodyPr/>
        <a:lstStyle/>
        <a:p>
          <a:pPr rtl="0"/>
          <a:r>
            <a:rPr lang="en-US">
              <a:solidFill>
                <a:schemeClr val="bg1">
                  <a:lumMod val="50000"/>
                </a:schemeClr>
              </a:solidFill>
              <a:latin typeface="Calibri Light" panose="020F0302020204030204"/>
            </a:rPr>
            <a:t>Modulators employed</a:t>
          </a:r>
        </a:p>
      </dgm:t>
    </dgm:pt>
    <dgm:pt modelId="{AA8DD3A4-DB9E-4FFF-93A2-3750C487F454}" type="parTrans" cxnId="{AE70FAE8-A111-4560-8436-36E2A5170978}">
      <dgm:prSet/>
      <dgm:spPr/>
    </dgm:pt>
    <dgm:pt modelId="{F8DF90B3-417F-4421-9043-7D4292CE23C8}" type="sibTrans" cxnId="{AE70FAE8-A111-4560-8436-36E2A5170978}">
      <dgm:prSet/>
      <dgm:spPr/>
    </dgm:pt>
    <dgm:pt modelId="{0C7644E8-2867-4DCB-A439-3BDB54FB9322}">
      <dgm:prSet phldr="0"/>
      <dgm:spPr/>
      <dgm:t>
        <a:bodyPr/>
        <a:lstStyle/>
        <a:p>
          <a:pPr rtl="0"/>
          <a:r>
            <a:rPr lang="en-US" b="0">
              <a:solidFill>
                <a:schemeClr val="bg1">
                  <a:lumMod val="50000"/>
                </a:schemeClr>
              </a:solidFill>
              <a:latin typeface="Calibri Light" panose="020F0302020204030204"/>
              <a:cs typeface="Calibri Light" panose="020F0302020204030204"/>
            </a:rPr>
            <a:t>2x increase in diagnosis</a:t>
          </a:r>
        </a:p>
      </dgm:t>
    </dgm:pt>
    <dgm:pt modelId="{F588AD00-B034-47FD-AABA-3A43C96BF565}" type="parTrans" cxnId="{9904F1BF-6E55-4BEE-A0B9-1372E10539F4}">
      <dgm:prSet/>
      <dgm:spPr/>
    </dgm:pt>
    <dgm:pt modelId="{48B5BA84-8E5A-4C1F-B537-8F611ADEF98B}" type="sibTrans" cxnId="{9904F1BF-6E55-4BEE-A0B9-1372E10539F4}">
      <dgm:prSet/>
      <dgm:spPr/>
    </dgm:pt>
    <dgm:pt modelId="{65FED93B-22DD-4B8C-8FD1-64828F912BA8}" type="pres">
      <dgm:prSet presAssocID="{2F8869C5-9387-4E93-9B44-F06A6A860D31}" presName="linear" presStyleCnt="0">
        <dgm:presLayoutVars>
          <dgm:animLvl val="lvl"/>
          <dgm:resizeHandles val="exact"/>
        </dgm:presLayoutVars>
      </dgm:prSet>
      <dgm:spPr/>
    </dgm:pt>
    <dgm:pt modelId="{FD72C16B-9D93-40DC-8463-B956B1A07D2A}" type="pres">
      <dgm:prSet presAssocID="{97CBAE4C-E729-4949-B1B8-C5991348865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76052CF-F7DD-45E6-B217-E2A47B26EBCC}" type="pres">
      <dgm:prSet presAssocID="{97CBAE4C-E729-4949-B1B8-C59913488657}" presName="childText" presStyleLbl="revTx" presStyleIdx="0" presStyleCnt="2">
        <dgm:presLayoutVars>
          <dgm:bulletEnabled val="1"/>
        </dgm:presLayoutVars>
      </dgm:prSet>
      <dgm:spPr/>
    </dgm:pt>
    <dgm:pt modelId="{73335C15-6345-4C0C-9612-47AC34F0FEBD}" type="pres">
      <dgm:prSet presAssocID="{2EF91056-811A-4EC8-A88E-7088C5A4F43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A3D95E1-E58C-475E-BE8B-7E22C7446359}" type="pres">
      <dgm:prSet presAssocID="{2EF91056-811A-4EC8-A88E-7088C5A4F430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374C1E21-7A7B-4A7C-8656-7E6CAB30A7AB}" type="presOf" srcId="{5C98BB7E-64F0-4062-BFBF-22D7FBE500E8}" destId="{0A3D95E1-E58C-475E-BE8B-7E22C7446359}" srcOrd="0" destOrd="0" presId="urn:microsoft.com/office/officeart/2005/8/layout/vList2"/>
    <dgm:cxn modelId="{D946DF2A-AA05-46C5-A70F-D24464C93A9E}" type="presOf" srcId="{2EF91056-811A-4EC8-A88E-7088C5A4F430}" destId="{73335C15-6345-4C0C-9612-47AC34F0FEBD}" srcOrd="0" destOrd="0" presId="urn:microsoft.com/office/officeart/2005/8/layout/vList2"/>
    <dgm:cxn modelId="{67902937-F097-4DED-A275-F5C23C8103EF}" srcId="{2F8869C5-9387-4E93-9B44-F06A6A860D31}" destId="{2EF91056-811A-4EC8-A88E-7088C5A4F430}" srcOrd="1" destOrd="0" parTransId="{5BD1C63F-41C0-48CF-A0B7-D5855FE1D939}" sibTransId="{14C240A1-BFDC-4C24-9642-80E376964D81}"/>
    <dgm:cxn modelId="{B449F742-290E-40F4-B6FD-C42F9D4614D7}" type="presOf" srcId="{C096CF07-DE99-481D-8926-C15A47077001}" destId="{0A3D95E1-E58C-475E-BE8B-7E22C7446359}" srcOrd="0" destOrd="1" presId="urn:microsoft.com/office/officeart/2005/8/layout/vList2"/>
    <dgm:cxn modelId="{677BEB55-7564-4A3F-B8FB-A784D4EE3491}" type="presOf" srcId="{97CBAE4C-E729-4949-B1B8-C59913488657}" destId="{FD72C16B-9D93-40DC-8463-B956B1A07D2A}" srcOrd="0" destOrd="0" presId="urn:microsoft.com/office/officeart/2005/8/layout/vList2"/>
    <dgm:cxn modelId="{B8919D5A-38FE-495A-9F6D-3D518804C549}" srcId="{2EF91056-811A-4EC8-A88E-7088C5A4F430}" destId="{5C98BB7E-64F0-4062-BFBF-22D7FBE500E8}" srcOrd="0" destOrd="0" parTransId="{DDF9D839-C61D-4DC7-AD77-DB2CBDC95804}" sibTransId="{64BC8075-3A5D-4C9B-A70F-311F87D619D0}"/>
    <dgm:cxn modelId="{97506F8E-CE3C-4C52-ABCF-D9879187B365}" type="presOf" srcId="{0C7644E8-2867-4DCB-A439-3BDB54FB9322}" destId="{976052CF-F7DD-45E6-B217-E2A47B26EBCC}" srcOrd="0" destOrd="0" presId="urn:microsoft.com/office/officeart/2005/8/layout/vList2"/>
    <dgm:cxn modelId="{18442797-E7D7-4D9A-AC1D-218BE9D48409}" srcId="{2F8869C5-9387-4E93-9B44-F06A6A860D31}" destId="{97CBAE4C-E729-4949-B1B8-C59913488657}" srcOrd="0" destOrd="0" parTransId="{5C282EE0-07E7-4EBD-95AD-A522F303392E}" sibTransId="{EB47CE9C-DC38-4302-98BF-38DEBF06A628}"/>
    <dgm:cxn modelId="{9904F1BF-6E55-4BEE-A0B9-1372E10539F4}" srcId="{97CBAE4C-E729-4949-B1B8-C59913488657}" destId="{0C7644E8-2867-4DCB-A439-3BDB54FB9322}" srcOrd="0" destOrd="0" parTransId="{F588AD00-B034-47FD-AABA-3A43C96BF565}" sibTransId="{48B5BA84-8E5A-4C1F-B537-8F611ADEF98B}"/>
    <dgm:cxn modelId="{8AF578CA-1680-44BF-AAAE-C1EC8E6C2E01}" type="presOf" srcId="{2F8869C5-9387-4E93-9B44-F06A6A860D31}" destId="{65FED93B-22DD-4B8C-8FD1-64828F912BA8}" srcOrd="0" destOrd="0" presId="urn:microsoft.com/office/officeart/2005/8/layout/vList2"/>
    <dgm:cxn modelId="{AE70FAE8-A111-4560-8436-36E2A5170978}" srcId="{2EF91056-811A-4EC8-A88E-7088C5A4F430}" destId="{C096CF07-DE99-481D-8926-C15A47077001}" srcOrd="1" destOrd="0" parTransId="{AA8DD3A4-DB9E-4FFF-93A2-3750C487F454}" sibTransId="{F8DF90B3-417F-4421-9043-7D4292CE23C8}"/>
    <dgm:cxn modelId="{AB3DA65A-05C9-48AC-9145-5F5DAA060455}" type="presParOf" srcId="{65FED93B-22DD-4B8C-8FD1-64828F912BA8}" destId="{FD72C16B-9D93-40DC-8463-B956B1A07D2A}" srcOrd="0" destOrd="0" presId="urn:microsoft.com/office/officeart/2005/8/layout/vList2"/>
    <dgm:cxn modelId="{ECFB252F-56D2-4B04-BEA7-047F76D67C10}" type="presParOf" srcId="{65FED93B-22DD-4B8C-8FD1-64828F912BA8}" destId="{976052CF-F7DD-45E6-B217-E2A47B26EBCC}" srcOrd="1" destOrd="0" presId="urn:microsoft.com/office/officeart/2005/8/layout/vList2"/>
    <dgm:cxn modelId="{9E1BF954-99DF-4E2F-8900-C0E5AD77CE27}" type="presParOf" srcId="{65FED93B-22DD-4B8C-8FD1-64828F912BA8}" destId="{73335C15-6345-4C0C-9612-47AC34F0FEBD}" srcOrd="2" destOrd="0" presId="urn:microsoft.com/office/officeart/2005/8/layout/vList2"/>
    <dgm:cxn modelId="{92DF4E07-1CA5-4604-B543-7F90F8B20EFF}" type="presParOf" srcId="{65FED93B-22DD-4B8C-8FD1-64828F912BA8}" destId="{0A3D95E1-E58C-475E-BE8B-7E22C744635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8B7B4CE-2875-45B4-A209-A7FCBC9BE6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ED0337-7A75-47EB-B8F0-2A815C3FF720}">
      <dgm:prSet phldrT="[Text]" phldr="0"/>
      <dgm:spPr/>
      <dgm:t>
        <a:bodyPr/>
        <a:lstStyle/>
        <a:p>
          <a:r>
            <a:rPr lang="en-US">
              <a:latin typeface="Trebuchet MS" panose="020B0603020202020204"/>
            </a:rPr>
            <a:t>Neuroplasticity</a:t>
          </a:r>
          <a:endParaRPr lang="en-US"/>
        </a:p>
      </dgm:t>
    </dgm:pt>
    <dgm:pt modelId="{9D3C85DD-BAF8-46A1-8F4A-92AC54C159E1}" type="parTrans" cxnId="{00DAD9CC-145D-4E29-85A3-48B708BFE1DC}">
      <dgm:prSet/>
      <dgm:spPr/>
      <dgm:t>
        <a:bodyPr/>
        <a:lstStyle/>
        <a:p>
          <a:endParaRPr lang="en-US"/>
        </a:p>
      </dgm:t>
    </dgm:pt>
    <dgm:pt modelId="{FDD8B3CE-6416-499A-BF96-9FF1177515AC}" type="sibTrans" cxnId="{00DAD9CC-145D-4E29-85A3-48B708BFE1DC}">
      <dgm:prSet/>
      <dgm:spPr/>
      <dgm:t>
        <a:bodyPr/>
        <a:lstStyle/>
        <a:p>
          <a:endParaRPr lang="en-US"/>
        </a:p>
      </dgm:t>
    </dgm:pt>
    <dgm:pt modelId="{1D80B383-6B32-47BD-8449-71BAEBDA5225}">
      <dgm:prSet phldrT="[Text]"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Individual differences</a:t>
          </a:r>
          <a:endParaRPr lang="en-US"/>
        </a:p>
      </dgm:t>
    </dgm:pt>
    <dgm:pt modelId="{F729A1FF-731B-4AF0-AA04-A431F2D52483}" type="parTrans" cxnId="{CB67D302-5EC1-45EC-BC8A-2189AC6440C9}">
      <dgm:prSet/>
      <dgm:spPr/>
      <dgm:t>
        <a:bodyPr/>
        <a:lstStyle/>
        <a:p>
          <a:endParaRPr lang="en-US"/>
        </a:p>
      </dgm:t>
    </dgm:pt>
    <dgm:pt modelId="{48AEABCF-0F96-43C9-AB54-9D7C7CF24B4B}" type="sibTrans" cxnId="{CB67D302-5EC1-45EC-BC8A-2189AC6440C9}">
      <dgm:prSet/>
      <dgm:spPr/>
      <dgm:t>
        <a:bodyPr/>
        <a:lstStyle/>
        <a:p>
          <a:endParaRPr lang="en-US"/>
        </a:p>
      </dgm:t>
    </dgm:pt>
    <dgm:pt modelId="{6350524F-C4FB-41AD-B3B2-759FB37B9225}">
      <dgm:prSet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Desensitization of reward pathway</a:t>
          </a:r>
        </a:p>
      </dgm:t>
    </dgm:pt>
    <dgm:pt modelId="{3AC8183D-5481-4F00-B2F6-09BB1445D98C}" type="parTrans" cxnId="{A5641B02-02C4-4E1B-A3F1-70B612C50E60}">
      <dgm:prSet/>
      <dgm:spPr/>
    </dgm:pt>
    <dgm:pt modelId="{3678515D-1BEB-45FF-8808-9A50737BA807}" type="sibTrans" cxnId="{A5641B02-02C4-4E1B-A3F1-70B612C50E60}">
      <dgm:prSet/>
      <dgm:spPr/>
    </dgm:pt>
    <dgm:pt modelId="{6AC1F769-249C-4E90-B5F5-E7BD8A1D0C49}">
      <dgm:prSet phldr="0"/>
      <dgm:spPr/>
      <dgm:t>
        <a:bodyPr/>
        <a:lstStyle/>
        <a:p>
          <a:pPr rtl="0"/>
          <a:r>
            <a:rPr lang="en-US">
              <a:solidFill>
                <a:schemeClr val="bg1">
                  <a:lumMod val="50000"/>
                </a:schemeClr>
              </a:solidFill>
              <a:latin typeface="Trebuchet MS" panose="020B0603020202020204"/>
            </a:rPr>
            <a:t>Increase in dopamine release</a:t>
          </a:r>
        </a:p>
      </dgm:t>
    </dgm:pt>
    <dgm:pt modelId="{0CA08673-6C86-471E-B764-777265F12246}" type="parTrans" cxnId="{6A288067-D150-41CC-A343-5D866C98C200}">
      <dgm:prSet/>
      <dgm:spPr/>
    </dgm:pt>
    <dgm:pt modelId="{5B648472-0009-49A4-AA0F-0CA902AF39EE}" type="sibTrans" cxnId="{6A288067-D150-41CC-A343-5D866C98C200}">
      <dgm:prSet/>
      <dgm:spPr/>
    </dgm:pt>
    <dgm:pt modelId="{EFD41E42-0565-4E94-A863-4F9C12D45CAD}">
      <dgm:prSet phldr="0"/>
      <dgm:spPr/>
      <dgm:t>
        <a:bodyPr/>
        <a:lstStyle/>
        <a:p>
          <a:pPr rtl="0"/>
          <a:r>
            <a:rPr lang="en-US">
              <a:solidFill>
                <a:schemeClr val="bg1">
                  <a:lumMod val="50000"/>
                </a:schemeClr>
              </a:solidFill>
              <a:latin typeface="Trebuchet MS" panose="020B0603020202020204"/>
            </a:rPr>
            <a:t>Chronic use alters synaptic connections</a:t>
          </a:r>
        </a:p>
      </dgm:t>
    </dgm:pt>
    <dgm:pt modelId="{3FE3C15E-EFA4-48CD-B4C2-7E272741ABA7}" type="parTrans" cxnId="{15C93696-65B1-4A8B-9C21-C8F3D5BD5158}">
      <dgm:prSet/>
      <dgm:spPr/>
    </dgm:pt>
    <dgm:pt modelId="{48D18A4E-343B-466A-9FE0-4B69C79EE433}" type="sibTrans" cxnId="{15C93696-65B1-4A8B-9C21-C8F3D5BD5158}">
      <dgm:prSet/>
      <dgm:spPr/>
    </dgm:pt>
    <dgm:pt modelId="{EF0DA27E-D584-45EE-929D-46C6DF7ABBF7}">
      <dgm:prSet phldr="0"/>
      <dgm:spPr/>
      <dgm:t>
        <a:bodyPr/>
        <a:lstStyle/>
        <a:p>
          <a:pPr rtl="0"/>
          <a:r>
            <a:rPr lang="en-US">
              <a:solidFill>
                <a:schemeClr val="bg1">
                  <a:lumMod val="50000"/>
                </a:schemeClr>
              </a:solidFill>
              <a:latin typeface="Trebuchet MS"/>
            </a:rPr>
            <a:t>Male vs female</a:t>
          </a:r>
        </a:p>
      </dgm:t>
    </dgm:pt>
    <dgm:pt modelId="{18A4E995-75AC-4815-ACBB-CCB2AB097AF6}" type="parTrans" cxnId="{1539C0BE-E9E3-44ED-A1CA-22A1E457B8CE}">
      <dgm:prSet/>
      <dgm:spPr/>
    </dgm:pt>
    <dgm:pt modelId="{0CBD46EB-3EA8-41E8-B8AD-DC34261BDBA7}" type="sibTrans" cxnId="{1539C0BE-E9E3-44ED-A1CA-22A1E457B8CE}">
      <dgm:prSet/>
      <dgm:spPr/>
    </dgm:pt>
    <dgm:pt modelId="{74679915-55B2-4DB9-A72B-60122B804DE1}" type="pres">
      <dgm:prSet presAssocID="{58B7B4CE-2875-45B4-A209-A7FCBC9BE6E4}" presName="linear" presStyleCnt="0">
        <dgm:presLayoutVars>
          <dgm:animLvl val="lvl"/>
          <dgm:resizeHandles val="exact"/>
        </dgm:presLayoutVars>
      </dgm:prSet>
      <dgm:spPr/>
    </dgm:pt>
    <dgm:pt modelId="{65B1CD0F-3AEA-41E0-A8C7-3F7EADE2A2C1}" type="pres">
      <dgm:prSet presAssocID="{6350524F-C4FB-41AD-B3B2-759FB37B922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74F8D9A-B349-4B54-AAE5-81140D0EA879}" type="pres">
      <dgm:prSet presAssocID="{6350524F-C4FB-41AD-B3B2-759FB37B9225}" presName="childText" presStyleLbl="revTx" presStyleIdx="0" presStyleCnt="3">
        <dgm:presLayoutVars>
          <dgm:bulletEnabled val="1"/>
        </dgm:presLayoutVars>
      </dgm:prSet>
      <dgm:spPr/>
    </dgm:pt>
    <dgm:pt modelId="{A352FFA0-CE2B-4495-A752-CCDC8EEA39BF}" type="pres">
      <dgm:prSet presAssocID="{77ED0337-7A75-47EB-B8F0-2A815C3FF72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B8F3752-F3AF-4FF8-9DE0-027419CA14F1}" type="pres">
      <dgm:prSet presAssocID="{77ED0337-7A75-47EB-B8F0-2A815C3FF720}" presName="childText" presStyleLbl="revTx" presStyleIdx="1" presStyleCnt="3">
        <dgm:presLayoutVars>
          <dgm:bulletEnabled val="1"/>
        </dgm:presLayoutVars>
      </dgm:prSet>
      <dgm:spPr/>
    </dgm:pt>
    <dgm:pt modelId="{9A777E9C-D67C-4E89-9171-30DCA1EACE7E}" type="pres">
      <dgm:prSet presAssocID="{1D80B383-6B32-47BD-8449-71BAEBDA522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F843D88-7371-4565-BCE7-54E1390C205E}" type="pres">
      <dgm:prSet presAssocID="{1D80B383-6B32-47BD-8449-71BAEBDA5225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A5641B02-02C4-4E1B-A3F1-70B612C50E60}" srcId="{58B7B4CE-2875-45B4-A209-A7FCBC9BE6E4}" destId="{6350524F-C4FB-41AD-B3B2-759FB37B9225}" srcOrd="0" destOrd="0" parTransId="{3AC8183D-5481-4F00-B2F6-09BB1445D98C}" sibTransId="{3678515D-1BEB-45FF-8808-9A50737BA807}"/>
    <dgm:cxn modelId="{CB67D302-5EC1-45EC-BC8A-2189AC6440C9}" srcId="{58B7B4CE-2875-45B4-A209-A7FCBC9BE6E4}" destId="{1D80B383-6B32-47BD-8449-71BAEBDA5225}" srcOrd="2" destOrd="0" parTransId="{F729A1FF-731B-4AF0-AA04-A431F2D52483}" sibTransId="{48AEABCF-0F96-43C9-AB54-9D7C7CF24B4B}"/>
    <dgm:cxn modelId="{B612285C-2D97-4D85-B9F6-17E3B9E3F9DE}" type="presOf" srcId="{77ED0337-7A75-47EB-B8F0-2A815C3FF720}" destId="{A352FFA0-CE2B-4495-A752-CCDC8EEA39BF}" srcOrd="0" destOrd="0" presId="urn:microsoft.com/office/officeart/2005/8/layout/vList2"/>
    <dgm:cxn modelId="{6A288067-D150-41CC-A343-5D866C98C200}" srcId="{6350524F-C4FB-41AD-B3B2-759FB37B9225}" destId="{6AC1F769-249C-4E90-B5F5-E7BD8A1D0C49}" srcOrd="0" destOrd="0" parTransId="{0CA08673-6C86-471E-B764-777265F12246}" sibTransId="{5B648472-0009-49A4-AA0F-0CA902AF39EE}"/>
    <dgm:cxn modelId="{51E31E72-761B-4671-8DEA-452854F6827E}" type="presOf" srcId="{EFD41E42-0565-4E94-A863-4F9C12D45CAD}" destId="{CB8F3752-F3AF-4FF8-9DE0-027419CA14F1}" srcOrd="0" destOrd="0" presId="urn:microsoft.com/office/officeart/2005/8/layout/vList2"/>
    <dgm:cxn modelId="{B306E558-463E-4298-89E5-7A9AE4BCCCD7}" type="presOf" srcId="{6350524F-C4FB-41AD-B3B2-759FB37B9225}" destId="{65B1CD0F-3AEA-41E0-A8C7-3F7EADE2A2C1}" srcOrd="0" destOrd="0" presId="urn:microsoft.com/office/officeart/2005/8/layout/vList2"/>
    <dgm:cxn modelId="{15C93696-65B1-4A8B-9C21-C8F3D5BD5158}" srcId="{77ED0337-7A75-47EB-B8F0-2A815C3FF720}" destId="{EFD41E42-0565-4E94-A863-4F9C12D45CAD}" srcOrd="0" destOrd="0" parTransId="{3FE3C15E-EFA4-48CD-B4C2-7E272741ABA7}" sibTransId="{48D18A4E-343B-466A-9FE0-4B69C79EE433}"/>
    <dgm:cxn modelId="{21043597-28A1-4C30-AE44-C2CD92F8C0A8}" type="presOf" srcId="{6AC1F769-249C-4E90-B5F5-E7BD8A1D0C49}" destId="{D74F8D9A-B349-4B54-AAE5-81140D0EA879}" srcOrd="0" destOrd="0" presId="urn:microsoft.com/office/officeart/2005/8/layout/vList2"/>
    <dgm:cxn modelId="{1539C0BE-E9E3-44ED-A1CA-22A1E457B8CE}" srcId="{1D80B383-6B32-47BD-8449-71BAEBDA5225}" destId="{EF0DA27E-D584-45EE-929D-46C6DF7ABBF7}" srcOrd="0" destOrd="0" parTransId="{18A4E995-75AC-4815-ACBB-CCB2AB097AF6}" sibTransId="{0CBD46EB-3EA8-41E8-B8AD-DC34261BDBA7}"/>
    <dgm:cxn modelId="{8E1439C3-E986-4921-B352-FE57B947593B}" type="presOf" srcId="{1D80B383-6B32-47BD-8449-71BAEBDA5225}" destId="{9A777E9C-D67C-4E89-9171-30DCA1EACE7E}" srcOrd="0" destOrd="0" presId="urn:microsoft.com/office/officeart/2005/8/layout/vList2"/>
    <dgm:cxn modelId="{00DAD9CC-145D-4E29-85A3-48B708BFE1DC}" srcId="{58B7B4CE-2875-45B4-A209-A7FCBC9BE6E4}" destId="{77ED0337-7A75-47EB-B8F0-2A815C3FF720}" srcOrd="1" destOrd="0" parTransId="{9D3C85DD-BAF8-46A1-8F4A-92AC54C159E1}" sibTransId="{FDD8B3CE-6416-499A-BF96-9FF1177515AC}"/>
    <dgm:cxn modelId="{19913BD8-2025-4137-984B-4B08D065B258}" type="presOf" srcId="{58B7B4CE-2875-45B4-A209-A7FCBC9BE6E4}" destId="{74679915-55B2-4DB9-A72B-60122B804DE1}" srcOrd="0" destOrd="0" presId="urn:microsoft.com/office/officeart/2005/8/layout/vList2"/>
    <dgm:cxn modelId="{9F3947FA-5F74-4913-BD31-DEE9F419881A}" type="presOf" srcId="{EF0DA27E-D584-45EE-929D-46C6DF7ABBF7}" destId="{1F843D88-7371-4565-BCE7-54E1390C205E}" srcOrd="0" destOrd="0" presId="urn:microsoft.com/office/officeart/2005/8/layout/vList2"/>
    <dgm:cxn modelId="{675D736B-3042-4B8D-80FA-EEE0AEA86297}" type="presParOf" srcId="{74679915-55B2-4DB9-A72B-60122B804DE1}" destId="{65B1CD0F-3AEA-41E0-A8C7-3F7EADE2A2C1}" srcOrd="0" destOrd="0" presId="urn:microsoft.com/office/officeart/2005/8/layout/vList2"/>
    <dgm:cxn modelId="{352F89F0-40CE-4F2A-AB5F-F64241493B9F}" type="presParOf" srcId="{74679915-55B2-4DB9-A72B-60122B804DE1}" destId="{D74F8D9A-B349-4B54-AAE5-81140D0EA879}" srcOrd="1" destOrd="0" presId="urn:microsoft.com/office/officeart/2005/8/layout/vList2"/>
    <dgm:cxn modelId="{64F3EFE1-3114-459B-A879-757731D65529}" type="presParOf" srcId="{74679915-55B2-4DB9-A72B-60122B804DE1}" destId="{A352FFA0-CE2B-4495-A752-CCDC8EEA39BF}" srcOrd="2" destOrd="0" presId="urn:microsoft.com/office/officeart/2005/8/layout/vList2"/>
    <dgm:cxn modelId="{6347919E-EEF5-46BE-87B0-BCB7B854CE97}" type="presParOf" srcId="{74679915-55B2-4DB9-A72B-60122B804DE1}" destId="{CB8F3752-F3AF-4FF8-9DE0-027419CA14F1}" srcOrd="3" destOrd="0" presId="urn:microsoft.com/office/officeart/2005/8/layout/vList2"/>
    <dgm:cxn modelId="{1AF16869-F4FB-4A16-A86C-9C887489B0D9}" type="presParOf" srcId="{74679915-55B2-4DB9-A72B-60122B804DE1}" destId="{9A777E9C-D67C-4E89-9171-30DCA1EACE7E}" srcOrd="4" destOrd="0" presId="urn:microsoft.com/office/officeart/2005/8/layout/vList2"/>
    <dgm:cxn modelId="{1AD4D655-4C6F-4455-BCBC-8AB44172BFEA}" type="presParOf" srcId="{74679915-55B2-4DB9-A72B-60122B804DE1}" destId="{1F843D88-7371-4565-BCE7-54E1390C205E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1B36922-CC29-42DD-B5FF-F1FEAE5C84D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79CB7C-36A5-4B5F-8C20-7F296AFB60E3}">
      <dgm:prSet phldrT="[Text]"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Development of drug addiction treatments</a:t>
          </a:r>
          <a:endParaRPr lang="en-US"/>
        </a:p>
      </dgm:t>
    </dgm:pt>
    <dgm:pt modelId="{01006C0C-1176-495F-877F-00FEA9B80B6B}" type="parTrans" cxnId="{6AEB9C51-6AF9-4005-9AB6-49E06D2DFA06}">
      <dgm:prSet/>
      <dgm:spPr/>
      <dgm:t>
        <a:bodyPr/>
        <a:lstStyle/>
        <a:p>
          <a:endParaRPr lang="en-US"/>
        </a:p>
      </dgm:t>
    </dgm:pt>
    <dgm:pt modelId="{0089A2EB-6398-4BEE-9541-A37407C6A153}" type="sibTrans" cxnId="{6AEB9C51-6AF9-4005-9AB6-49E06D2DFA06}">
      <dgm:prSet/>
      <dgm:spPr/>
      <dgm:t>
        <a:bodyPr/>
        <a:lstStyle/>
        <a:p>
          <a:endParaRPr lang="en-US"/>
        </a:p>
      </dgm:t>
    </dgm:pt>
    <dgm:pt modelId="{750D2341-B702-436E-A2BE-4B130AB7BD0D}">
      <dgm:prSet phldrT="[Text]" phldr="0"/>
      <dgm:spPr/>
      <dgm:t>
        <a:bodyPr/>
        <a:lstStyle/>
        <a:p>
          <a:pPr rtl="0"/>
          <a:r>
            <a:rPr lang="en-US">
              <a:latin typeface="Trebuchet MS" panose="020B0603020202020204"/>
            </a:rPr>
            <a:t>Enhance knowledge</a:t>
          </a:r>
          <a:endParaRPr lang="en-US"/>
        </a:p>
      </dgm:t>
    </dgm:pt>
    <dgm:pt modelId="{4476EA2B-05E3-46A5-8A06-0BE157A07CFC}" type="parTrans" cxnId="{EFE1E7E7-4371-47E3-BD7F-945A27FE5525}">
      <dgm:prSet/>
      <dgm:spPr/>
      <dgm:t>
        <a:bodyPr/>
        <a:lstStyle/>
        <a:p>
          <a:endParaRPr lang="en-US"/>
        </a:p>
      </dgm:t>
    </dgm:pt>
    <dgm:pt modelId="{CF950DF2-2B25-47E0-A405-F24BED03175D}" type="sibTrans" cxnId="{EFE1E7E7-4371-47E3-BD7F-945A27FE5525}">
      <dgm:prSet/>
      <dgm:spPr/>
      <dgm:t>
        <a:bodyPr/>
        <a:lstStyle/>
        <a:p>
          <a:endParaRPr lang="en-US"/>
        </a:p>
      </dgm:t>
    </dgm:pt>
    <dgm:pt modelId="{CC1856AE-59C9-423B-AD65-8E7D75A13EFE}">
      <dgm:prSet phldrT="[Text]" phldr="0"/>
      <dgm:spPr/>
      <dgm:t>
        <a:bodyPr/>
        <a:lstStyle/>
        <a:p>
          <a:pPr rtl="0"/>
          <a:r>
            <a:rPr lang="en-US">
              <a:solidFill>
                <a:schemeClr val="bg1">
                  <a:lumMod val="50000"/>
                </a:schemeClr>
              </a:solidFill>
              <a:latin typeface="Trebuchet MS" panose="020B0603020202020204"/>
            </a:rPr>
            <a:t>Of mechanisms of action</a:t>
          </a:r>
        </a:p>
      </dgm:t>
    </dgm:pt>
    <dgm:pt modelId="{93ADE2F9-DF6A-4577-B244-0A099D6CD7BF}" type="parTrans" cxnId="{66CF4B5B-875C-47C1-8BFA-FEC23FBF1AF2}">
      <dgm:prSet/>
      <dgm:spPr/>
      <dgm:t>
        <a:bodyPr/>
        <a:lstStyle/>
        <a:p>
          <a:endParaRPr lang="en-US"/>
        </a:p>
      </dgm:t>
    </dgm:pt>
    <dgm:pt modelId="{69267F9B-4BE8-4158-A98C-F1F0DD67921B}" type="sibTrans" cxnId="{66CF4B5B-875C-47C1-8BFA-FEC23FBF1AF2}">
      <dgm:prSet/>
      <dgm:spPr/>
      <dgm:t>
        <a:bodyPr/>
        <a:lstStyle/>
        <a:p>
          <a:endParaRPr lang="en-US"/>
        </a:p>
      </dgm:t>
    </dgm:pt>
    <dgm:pt modelId="{5EC8A253-DC48-48C6-9F55-871F33F8A307}">
      <dgm:prSet phldr="0"/>
      <dgm:spPr/>
      <dgm:t>
        <a:bodyPr/>
        <a:lstStyle/>
        <a:p>
          <a:pPr rtl="0"/>
          <a:r>
            <a:rPr lang="en-US">
              <a:solidFill>
                <a:schemeClr val="bg1">
                  <a:lumMod val="50000"/>
                </a:schemeClr>
              </a:solidFill>
              <a:latin typeface="Trebuchet MS" panose="020B0603020202020204"/>
            </a:rPr>
            <a:t>Identify potential therapeutic targets</a:t>
          </a:r>
        </a:p>
      </dgm:t>
    </dgm:pt>
    <dgm:pt modelId="{9C763EDF-378F-4F8A-9043-0125A52ADAF9}" type="parTrans" cxnId="{062FDD4C-59B0-4794-BF16-DC46D0CBC110}">
      <dgm:prSet/>
      <dgm:spPr/>
    </dgm:pt>
    <dgm:pt modelId="{938340CD-7A83-4274-AF4C-DF62D5D11928}" type="sibTrans" cxnId="{062FDD4C-59B0-4794-BF16-DC46D0CBC110}">
      <dgm:prSet/>
      <dgm:spPr/>
    </dgm:pt>
    <dgm:pt modelId="{730B1AE9-B72D-4E0F-B272-DE77DADAD29B}">
      <dgm:prSet phldr="0"/>
      <dgm:spPr/>
      <dgm:t>
        <a:bodyPr/>
        <a:lstStyle/>
        <a:p>
          <a:pPr rtl="0"/>
          <a:r>
            <a:rPr lang="en-US">
              <a:solidFill>
                <a:schemeClr val="bg1">
                  <a:lumMod val="50000"/>
                </a:schemeClr>
              </a:solidFill>
              <a:latin typeface="Trebuchet MS" panose="020B0603020202020204"/>
            </a:rPr>
            <a:t>Of neural circuitry</a:t>
          </a:r>
        </a:p>
      </dgm:t>
    </dgm:pt>
    <dgm:pt modelId="{20E06027-42EB-4A66-A50D-C4E57B668024}" type="parTrans" cxnId="{0F2D1DAB-F915-41EB-860A-207551542B2F}">
      <dgm:prSet/>
      <dgm:spPr/>
    </dgm:pt>
    <dgm:pt modelId="{40138BE5-D807-4D78-984E-C91734B92836}" type="sibTrans" cxnId="{0F2D1DAB-F915-41EB-860A-207551542B2F}">
      <dgm:prSet/>
      <dgm:spPr/>
    </dgm:pt>
    <dgm:pt modelId="{52F6CCF0-3E8A-4A38-9CBB-7470550369B2}" type="pres">
      <dgm:prSet presAssocID="{41B36922-CC29-42DD-B5FF-F1FEAE5C84D9}" presName="linear" presStyleCnt="0">
        <dgm:presLayoutVars>
          <dgm:animLvl val="lvl"/>
          <dgm:resizeHandles val="exact"/>
        </dgm:presLayoutVars>
      </dgm:prSet>
      <dgm:spPr/>
    </dgm:pt>
    <dgm:pt modelId="{5708F058-8193-4557-85B1-84410D9E6959}" type="pres">
      <dgm:prSet presAssocID="{2879CB7C-36A5-4B5F-8C20-7F296AFB60E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C478FE0-CD1E-494D-B5AB-3B5388525222}" type="pres">
      <dgm:prSet presAssocID="{2879CB7C-36A5-4B5F-8C20-7F296AFB60E3}" presName="childText" presStyleLbl="revTx" presStyleIdx="0" presStyleCnt="2">
        <dgm:presLayoutVars>
          <dgm:bulletEnabled val="1"/>
        </dgm:presLayoutVars>
      </dgm:prSet>
      <dgm:spPr/>
    </dgm:pt>
    <dgm:pt modelId="{C58866CA-FBD0-4620-8622-0259EBDBE260}" type="pres">
      <dgm:prSet presAssocID="{750D2341-B702-436E-A2BE-4B130AB7BD0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62BC0DB-C94E-42D0-BC18-C79CB3FE6878}" type="pres">
      <dgm:prSet presAssocID="{750D2341-B702-436E-A2BE-4B130AB7BD0D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DF8710B-CCC6-4BAB-9B37-F9328DA64E0A}" type="presOf" srcId="{730B1AE9-B72D-4E0F-B272-DE77DADAD29B}" destId="{362BC0DB-C94E-42D0-BC18-C79CB3FE6878}" srcOrd="0" destOrd="0" presId="urn:microsoft.com/office/officeart/2005/8/layout/vList2"/>
    <dgm:cxn modelId="{FC9C9F0F-BDF1-4375-A23D-9559C5DF03E8}" type="presOf" srcId="{41B36922-CC29-42DD-B5FF-F1FEAE5C84D9}" destId="{52F6CCF0-3E8A-4A38-9CBB-7470550369B2}" srcOrd="0" destOrd="0" presId="urn:microsoft.com/office/officeart/2005/8/layout/vList2"/>
    <dgm:cxn modelId="{0EB5DA26-16FA-4367-AFAE-1765FC22C0BF}" type="presOf" srcId="{CC1856AE-59C9-423B-AD65-8E7D75A13EFE}" destId="{362BC0DB-C94E-42D0-BC18-C79CB3FE6878}" srcOrd="0" destOrd="1" presId="urn:microsoft.com/office/officeart/2005/8/layout/vList2"/>
    <dgm:cxn modelId="{EE202327-CE0F-4636-A9A2-2F2FBDF20C90}" type="presOf" srcId="{750D2341-B702-436E-A2BE-4B130AB7BD0D}" destId="{C58866CA-FBD0-4620-8622-0259EBDBE260}" srcOrd="0" destOrd="0" presId="urn:microsoft.com/office/officeart/2005/8/layout/vList2"/>
    <dgm:cxn modelId="{66CF4B5B-875C-47C1-8BFA-FEC23FBF1AF2}" srcId="{750D2341-B702-436E-A2BE-4B130AB7BD0D}" destId="{CC1856AE-59C9-423B-AD65-8E7D75A13EFE}" srcOrd="1" destOrd="0" parTransId="{93ADE2F9-DF6A-4577-B244-0A099D6CD7BF}" sibTransId="{69267F9B-4BE8-4158-A98C-F1F0DD67921B}"/>
    <dgm:cxn modelId="{062FDD4C-59B0-4794-BF16-DC46D0CBC110}" srcId="{2879CB7C-36A5-4B5F-8C20-7F296AFB60E3}" destId="{5EC8A253-DC48-48C6-9F55-871F33F8A307}" srcOrd="0" destOrd="0" parTransId="{9C763EDF-378F-4F8A-9043-0125A52ADAF9}" sibTransId="{938340CD-7A83-4274-AF4C-DF62D5D11928}"/>
    <dgm:cxn modelId="{6AEB9C51-6AF9-4005-9AB6-49E06D2DFA06}" srcId="{41B36922-CC29-42DD-B5FF-F1FEAE5C84D9}" destId="{2879CB7C-36A5-4B5F-8C20-7F296AFB60E3}" srcOrd="0" destOrd="0" parTransId="{01006C0C-1176-495F-877F-00FEA9B80B6B}" sibTransId="{0089A2EB-6398-4BEE-9541-A37407C6A153}"/>
    <dgm:cxn modelId="{0F2D1DAB-F915-41EB-860A-207551542B2F}" srcId="{750D2341-B702-436E-A2BE-4B130AB7BD0D}" destId="{730B1AE9-B72D-4E0F-B272-DE77DADAD29B}" srcOrd="0" destOrd="0" parTransId="{20E06027-42EB-4A66-A50D-C4E57B668024}" sibTransId="{40138BE5-D807-4D78-984E-C91734B92836}"/>
    <dgm:cxn modelId="{3ACE0CD6-7BC7-423D-B195-BB27C3B0B501}" type="presOf" srcId="{5EC8A253-DC48-48C6-9F55-871F33F8A307}" destId="{CC478FE0-CD1E-494D-B5AB-3B5388525222}" srcOrd="0" destOrd="0" presId="urn:microsoft.com/office/officeart/2005/8/layout/vList2"/>
    <dgm:cxn modelId="{EFE1E7E7-4371-47E3-BD7F-945A27FE5525}" srcId="{41B36922-CC29-42DD-B5FF-F1FEAE5C84D9}" destId="{750D2341-B702-436E-A2BE-4B130AB7BD0D}" srcOrd="1" destOrd="0" parTransId="{4476EA2B-05E3-46A5-8A06-0BE157A07CFC}" sibTransId="{CF950DF2-2B25-47E0-A405-F24BED03175D}"/>
    <dgm:cxn modelId="{F22EE6E9-F735-42A7-98F2-71A398B6B26C}" type="presOf" srcId="{2879CB7C-36A5-4B5F-8C20-7F296AFB60E3}" destId="{5708F058-8193-4557-85B1-84410D9E6959}" srcOrd="0" destOrd="0" presId="urn:microsoft.com/office/officeart/2005/8/layout/vList2"/>
    <dgm:cxn modelId="{0FBA6335-AD85-4CC1-B773-C44167C28089}" type="presParOf" srcId="{52F6CCF0-3E8A-4A38-9CBB-7470550369B2}" destId="{5708F058-8193-4557-85B1-84410D9E6959}" srcOrd="0" destOrd="0" presId="urn:microsoft.com/office/officeart/2005/8/layout/vList2"/>
    <dgm:cxn modelId="{C4C10CE2-61C7-4D0B-8A86-734FEFD0D783}" type="presParOf" srcId="{52F6CCF0-3E8A-4A38-9CBB-7470550369B2}" destId="{CC478FE0-CD1E-494D-B5AB-3B5388525222}" srcOrd="1" destOrd="0" presId="urn:microsoft.com/office/officeart/2005/8/layout/vList2"/>
    <dgm:cxn modelId="{A1043F2C-BB92-4BE4-85E6-A861312E7B69}" type="presParOf" srcId="{52F6CCF0-3E8A-4A38-9CBB-7470550369B2}" destId="{C58866CA-FBD0-4620-8622-0259EBDBE260}" srcOrd="2" destOrd="0" presId="urn:microsoft.com/office/officeart/2005/8/layout/vList2"/>
    <dgm:cxn modelId="{0517CFCF-2EA5-4580-BD8E-91E6DCC8CD37}" type="presParOf" srcId="{52F6CCF0-3E8A-4A38-9CBB-7470550369B2}" destId="{362BC0DB-C94E-42D0-BC18-C79CB3FE68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5F22D91-94EC-4847-A960-8DB2D76ECC4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FBEA5E-ED11-4B1D-B715-91039733AED8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Blockade of CRF1R prevents cocaine seeking behavior</a:t>
          </a:r>
          <a:endParaRPr lang="en-US"/>
        </a:p>
      </dgm:t>
    </dgm:pt>
    <dgm:pt modelId="{E25542BA-89C1-4549-B813-7D07BEDB5CF5}" type="parTrans" cxnId="{6F3F45BB-B99A-4DD8-B553-C700A7C08718}">
      <dgm:prSet/>
      <dgm:spPr/>
      <dgm:t>
        <a:bodyPr/>
        <a:lstStyle/>
        <a:p>
          <a:endParaRPr lang="en-US"/>
        </a:p>
      </dgm:t>
    </dgm:pt>
    <dgm:pt modelId="{28CFEF72-4F8B-4CD7-96B1-852FA6CA353B}" type="sibTrans" cxnId="{6F3F45BB-B99A-4DD8-B553-C700A7C08718}">
      <dgm:prSet/>
      <dgm:spPr/>
      <dgm:t>
        <a:bodyPr/>
        <a:lstStyle/>
        <a:p>
          <a:endParaRPr lang="en-US"/>
        </a:p>
      </dgm:t>
    </dgm:pt>
    <dgm:pt modelId="{6E2DDD6F-F5D2-4FFE-8696-3D5049B92BC7}" type="pres">
      <dgm:prSet presAssocID="{D5F22D91-94EC-4847-A960-8DB2D76ECC4C}" presName="diagram" presStyleCnt="0">
        <dgm:presLayoutVars>
          <dgm:dir/>
          <dgm:resizeHandles val="exact"/>
        </dgm:presLayoutVars>
      </dgm:prSet>
      <dgm:spPr/>
    </dgm:pt>
    <dgm:pt modelId="{0E9FBA22-CAEE-4F70-934C-611FAB1C1C81}" type="pres">
      <dgm:prSet presAssocID="{E6FBEA5E-ED11-4B1D-B715-91039733AED8}" presName="node" presStyleLbl="node1" presStyleIdx="0" presStyleCnt="1">
        <dgm:presLayoutVars>
          <dgm:bulletEnabled val="1"/>
        </dgm:presLayoutVars>
      </dgm:prSet>
      <dgm:spPr/>
    </dgm:pt>
  </dgm:ptLst>
  <dgm:cxnLst>
    <dgm:cxn modelId="{32DA1315-D245-4920-A78E-3D53125E421C}" type="presOf" srcId="{E6FBEA5E-ED11-4B1D-B715-91039733AED8}" destId="{0E9FBA22-CAEE-4F70-934C-611FAB1C1C81}" srcOrd="0" destOrd="0" presId="urn:microsoft.com/office/officeart/2005/8/layout/default"/>
    <dgm:cxn modelId="{6F3F45BB-B99A-4DD8-B553-C700A7C08718}" srcId="{D5F22D91-94EC-4847-A960-8DB2D76ECC4C}" destId="{E6FBEA5E-ED11-4B1D-B715-91039733AED8}" srcOrd="0" destOrd="0" parTransId="{E25542BA-89C1-4549-B813-7D07BEDB5CF5}" sibTransId="{28CFEF72-4F8B-4CD7-96B1-852FA6CA353B}"/>
    <dgm:cxn modelId="{389FB8C4-4525-4FA6-9CFE-6E7DA5A901D4}" type="presOf" srcId="{D5F22D91-94EC-4847-A960-8DB2D76ECC4C}" destId="{6E2DDD6F-F5D2-4FFE-8696-3D5049B92BC7}" srcOrd="0" destOrd="0" presId="urn:microsoft.com/office/officeart/2005/8/layout/default"/>
    <dgm:cxn modelId="{03DF9403-2723-4D62-A512-4A441B409198}" type="presParOf" srcId="{6E2DDD6F-F5D2-4FFE-8696-3D5049B92BC7}" destId="{0E9FBA22-CAEE-4F70-934C-611FAB1C1C81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EEDD55-859B-42A0-BE09-93C74C6EB09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601E05-A2F1-451B-AB8F-AFBCA1EBB94A}">
      <dgm:prSet phldrT="[Text]" phldr="0"/>
      <dgm:spPr/>
      <dgm:t>
        <a:bodyPr/>
        <a:lstStyle/>
        <a:p>
          <a:r>
            <a:rPr lang="en-US">
              <a:latin typeface="Calibri Light" panose="020F0302020204030204"/>
            </a:rPr>
            <a:t>Compulsive</a:t>
          </a:r>
          <a:endParaRPr lang="en-US"/>
        </a:p>
      </dgm:t>
    </dgm:pt>
    <dgm:pt modelId="{00A369E5-1CA1-48B5-9C22-D7887EFD62D1}" type="parTrans" cxnId="{BF0EA36F-2066-46A1-80C1-1722D28DD88B}">
      <dgm:prSet/>
      <dgm:spPr/>
      <dgm:t>
        <a:bodyPr/>
        <a:lstStyle/>
        <a:p>
          <a:endParaRPr lang="en-US"/>
        </a:p>
      </dgm:t>
    </dgm:pt>
    <dgm:pt modelId="{09D76D33-9B5E-4E98-8588-9602C78AE6AF}" type="sibTrans" cxnId="{BF0EA36F-2066-46A1-80C1-1722D28DD88B}">
      <dgm:prSet/>
      <dgm:spPr/>
      <dgm:t>
        <a:bodyPr/>
        <a:lstStyle/>
        <a:p>
          <a:endParaRPr lang="en-US"/>
        </a:p>
      </dgm:t>
    </dgm:pt>
    <dgm:pt modelId="{AD6F3863-3113-49DF-A957-1773883C1A2F}">
      <dgm:prSet phldrT="[Text]" phldr="0"/>
      <dgm:spPr/>
      <dgm:t>
        <a:bodyPr/>
        <a:lstStyle/>
        <a:p>
          <a:r>
            <a:rPr lang="en-US">
              <a:latin typeface="Calibri Light" panose="020F0302020204030204"/>
            </a:rPr>
            <a:t>Chronic</a:t>
          </a:r>
          <a:endParaRPr lang="en-US"/>
        </a:p>
      </dgm:t>
    </dgm:pt>
    <dgm:pt modelId="{84FD7035-FBB5-42DB-8093-65B3C9D25ABB}" type="parTrans" cxnId="{751CE8DB-37AD-4C26-8834-D12A4F832A0B}">
      <dgm:prSet/>
      <dgm:spPr/>
      <dgm:t>
        <a:bodyPr/>
        <a:lstStyle/>
        <a:p>
          <a:endParaRPr lang="en-US"/>
        </a:p>
      </dgm:t>
    </dgm:pt>
    <dgm:pt modelId="{575B0192-7DF4-459F-85F4-74846830D56F}" type="sibTrans" cxnId="{751CE8DB-37AD-4C26-8834-D12A4F832A0B}">
      <dgm:prSet/>
      <dgm:spPr/>
      <dgm:t>
        <a:bodyPr/>
        <a:lstStyle/>
        <a:p>
          <a:endParaRPr lang="en-US"/>
        </a:p>
      </dgm:t>
    </dgm:pt>
    <dgm:pt modelId="{E5409C57-6037-4B34-ACDB-701E606B3AF9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Physiological</a:t>
          </a:r>
          <a:endParaRPr lang="en-US"/>
        </a:p>
      </dgm:t>
    </dgm:pt>
    <dgm:pt modelId="{62A763F6-B415-4F3B-80BF-31263DFCD784}" type="parTrans" cxnId="{1D449DD6-135B-4691-9E41-5E7B5E344700}">
      <dgm:prSet/>
      <dgm:spPr/>
      <dgm:t>
        <a:bodyPr/>
        <a:lstStyle/>
        <a:p>
          <a:endParaRPr lang="en-US"/>
        </a:p>
      </dgm:t>
    </dgm:pt>
    <dgm:pt modelId="{790D4960-2C02-4E3A-AB85-50009D788F66}" type="sibTrans" cxnId="{1D449DD6-135B-4691-9E41-5E7B5E344700}">
      <dgm:prSet/>
      <dgm:spPr/>
      <dgm:t>
        <a:bodyPr/>
        <a:lstStyle/>
        <a:p>
          <a:endParaRPr lang="en-US"/>
        </a:p>
      </dgm:t>
    </dgm:pt>
    <dgm:pt modelId="{1A394C51-46CE-4E3F-B4BE-2165E476B1E0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Psychological </a:t>
          </a:r>
        </a:p>
      </dgm:t>
    </dgm:pt>
    <dgm:pt modelId="{587EEBDB-60E0-47B4-86A8-5E069AE1506A}" type="parTrans" cxnId="{5500D466-3CD6-4D1C-9F4A-7BE40E699A00}">
      <dgm:prSet/>
      <dgm:spPr/>
    </dgm:pt>
    <dgm:pt modelId="{6913656D-0014-46B3-8351-8D4D75FC8001}" type="sibTrans" cxnId="{5500D466-3CD6-4D1C-9F4A-7BE40E699A00}">
      <dgm:prSet/>
      <dgm:spPr/>
    </dgm:pt>
    <dgm:pt modelId="{0C1D0867-B325-4AB8-A270-BD0AF42C128C}" type="pres">
      <dgm:prSet presAssocID="{A6EEDD55-859B-42A0-BE09-93C74C6EB09C}" presName="linear" presStyleCnt="0">
        <dgm:presLayoutVars>
          <dgm:animLvl val="lvl"/>
          <dgm:resizeHandles val="exact"/>
        </dgm:presLayoutVars>
      </dgm:prSet>
      <dgm:spPr/>
    </dgm:pt>
    <dgm:pt modelId="{9E50907D-0F79-49F5-BCC2-0DC1C48A1739}" type="pres">
      <dgm:prSet presAssocID="{0C601E05-A2F1-451B-AB8F-AFBCA1EBB94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EFB1161-1AD4-4FEF-8A3A-D3A8AAE90E0F}" type="pres">
      <dgm:prSet presAssocID="{09D76D33-9B5E-4E98-8588-9602C78AE6AF}" presName="spacer" presStyleCnt="0"/>
      <dgm:spPr/>
    </dgm:pt>
    <dgm:pt modelId="{B58BB108-E485-48FC-91BC-B1E298AECD25}" type="pres">
      <dgm:prSet presAssocID="{AD6F3863-3113-49DF-A957-1773883C1A2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33771B4-3A7C-4CE4-A37A-7255FAE9FB82}" type="pres">
      <dgm:prSet presAssocID="{575B0192-7DF4-459F-85F4-74846830D56F}" presName="spacer" presStyleCnt="0"/>
      <dgm:spPr/>
    </dgm:pt>
    <dgm:pt modelId="{1706AC05-8B16-4E43-9CFE-4137687610AC}" type="pres">
      <dgm:prSet presAssocID="{E5409C57-6037-4B34-ACDB-701E606B3AF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37DF55A-D404-436E-AB5F-82E066719986}" type="pres">
      <dgm:prSet presAssocID="{790D4960-2C02-4E3A-AB85-50009D788F66}" presName="spacer" presStyleCnt="0"/>
      <dgm:spPr/>
    </dgm:pt>
    <dgm:pt modelId="{9F6B067C-A91D-4D04-8750-6F454B0BF0AC}" type="pres">
      <dgm:prSet presAssocID="{1A394C51-46CE-4E3F-B4BE-2165E476B1E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500D466-3CD6-4D1C-9F4A-7BE40E699A00}" srcId="{A6EEDD55-859B-42A0-BE09-93C74C6EB09C}" destId="{1A394C51-46CE-4E3F-B4BE-2165E476B1E0}" srcOrd="3" destOrd="0" parTransId="{587EEBDB-60E0-47B4-86A8-5E069AE1506A}" sibTransId="{6913656D-0014-46B3-8351-8D4D75FC8001}"/>
    <dgm:cxn modelId="{9F5C074B-9295-4360-9182-E5E309BB92B0}" type="presOf" srcId="{A6EEDD55-859B-42A0-BE09-93C74C6EB09C}" destId="{0C1D0867-B325-4AB8-A270-BD0AF42C128C}" srcOrd="0" destOrd="0" presId="urn:microsoft.com/office/officeart/2005/8/layout/vList2"/>
    <dgm:cxn modelId="{BF0EA36F-2066-46A1-80C1-1722D28DD88B}" srcId="{A6EEDD55-859B-42A0-BE09-93C74C6EB09C}" destId="{0C601E05-A2F1-451B-AB8F-AFBCA1EBB94A}" srcOrd="0" destOrd="0" parTransId="{00A369E5-1CA1-48B5-9C22-D7887EFD62D1}" sibTransId="{09D76D33-9B5E-4E98-8588-9602C78AE6AF}"/>
    <dgm:cxn modelId="{215E6051-112E-4774-84DB-40AE7F651873}" type="presOf" srcId="{AD6F3863-3113-49DF-A957-1773883C1A2F}" destId="{B58BB108-E485-48FC-91BC-B1E298AECD25}" srcOrd="0" destOrd="0" presId="urn:microsoft.com/office/officeart/2005/8/layout/vList2"/>
    <dgm:cxn modelId="{DF68548D-5A7B-44CE-9553-CE9025468826}" type="presOf" srcId="{0C601E05-A2F1-451B-AB8F-AFBCA1EBB94A}" destId="{9E50907D-0F79-49F5-BCC2-0DC1C48A1739}" srcOrd="0" destOrd="0" presId="urn:microsoft.com/office/officeart/2005/8/layout/vList2"/>
    <dgm:cxn modelId="{B591788E-03BE-4118-B2F3-A796F6888059}" type="presOf" srcId="{E5409C57-6037-4B34-ACDB-701E606B3AF9}" destId="{1706AC05-8B16-4E43-9CFE-4137687610AC}" srcOrd="0" destOrd="0" presId="urn:microsoft.com/office/officeart/2005/8/layout/vList2"/>
    <dgm:cxn modelId="{D41570CB-E021-4891-9FA1-4ECA67575F78}" type="presOf" srcId="{1A394C51-46CE-4E3F-B4BE-2165E476B1E0}" destId="{9F6B067C-A91D-4D04-8750-6F454B0BF0AC}" srcOrd="0" destOrd="0" presId="urn:microsoft.com/office/officeart/2005/8/layout/vList2"/>
    <dgm:cxn modelId="{1D449DD6-135B-4691-9E41-5E7B5E344700}" srcId="{A6EEDD55-859B-42A0-BE09-93C74C6EB09C}" destId="{E5409C57-6037-4B34-ACDB-701E606B3AF9}" srcOrd="2" destOrd="0" parTransId="{62A763F6-B415-4F3B-80BF-31263DFCD784}" sibTransId="{790D4960-2C02-4E3A-AB85-50009D788F66}"/>
    <dgm:cxn modelId="{751CE8DB-37AD-4C26-8834-D12A4F832A0B}" srcId="{A6EEDD55-859B-42A0-BE09-93C74C6EB09C}" destId="{AD6F3863-3113-49DF-A957-1773883C1A2F}" srcOrd="1" destOrd="0" parTransId="{84FD7035-FBB5-42DB-8093-65B3C9D25ABB}" sibTransId="{575B0192-7DF4-459F-85F4-74846830D56F}"/>
    <dgm:cxn modelId="{D6EA5A8A-0128-408F-A0BF-7CB3E7D12B2D}" type="presParOf" srcId="{0C1D0867-B325-4AB8-A270-BD0AF42C128C}" destId="{9E50907D-0F79-49F5-BCC2-0DC1C48A1739}" srcOrd="0" destOrd="0" presId="urn:microsoft.com/office/officeart/2005/8/layout/vList2"/>
    <dgm:cxn modelId="{10877D1E-654A-4837-B659-DFD68A2F8084}" type="presParOf" srcId="{0C1D0867-B325-4AB8-A270-BD0AF42C128C}" destId="{CEFB1161-1AD4-4FEF-8A3A-D3A8AAE90E0F}" srcOrd="1" destOrd="0" presId="urn:microsoft.com/office/officeart/2005/8/layout/vList2"/>
    <dgm:cxn modelId="{5DEC5D0B-1585-408A-8C5E-04909B848C5A}" type="presParOf" srcId="{0C1D0867-B325-4AB8-A270-BD0AF42C128C}" destId="{B58BB108-E485-48FC-91BC-B1E298AECD25}" srcOrd="2" destOrd="0" presId="urn:microsoft.com/office/officeart/2005/8/layout/vList2"/>
    <dgm:cxn modelId="{98C02F92-FFBA-466F-9974-473771DD3131}" type="presParOf" srcId="{0C1D0867-B325-4AB8-A270-BD0AF42C128C}" destId="{B33771B4-3A7C-4CE4-A37A-7255FAE9FB82}" srcOrd="3" destOrd="0" presId="urn:microsoft.com/office/officeart/2005/8/layout/vList2"/>
    <dgm:cxn modelId="{7D820010-3999-48C0-B5FE-BA03986CA9E3}" type="presParOf" srcId="{0C1D0867-B325-4AB8-A270-BD0AF42C128C}" destId="{1706AC05-8B16-4E43-9CFE-4137687610AC}" srcOrd="4" destOrd="0" presId="urn:microsoft.com/office/officeart/2005/8/layout/vList2"/>
    <dgm:cxn modelId="{70AC3819-28EE-4EBE-8766-B1FA344AA2DE}" type="presParOf" srcId="{0C1D0867-B325-4AB8-A270-BD0AF42C128C}" destId="{937DF55A-D404-436E-AB5F-82E066719986}" srcOrd="5" destOrd="0" presId="urn:microsoft.com/office/officeart/2005/8/layout/vList2"/>
    <dgm:cxn modelId="{58A6030A-A147-4067-A059-17141D57A6FB}" type="presParOf" srcId="{0C1D0867-B325-4AB8-A270-BD0AF42C128C}" destId="{9F6B067C-A91D-4D04-8750-6F454B0BF0A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BF2788-5BA2-4814-97D7-28637B15674C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B7D0E5-BB32-400E-9570-B0A29336F099}">
      <dgm:prSet phldrT="[Text]" phldr="0"/>
      <dgm:spPr/>
      <dgm:t>
        <a:bodyPr/>
        <a:lstStyle/>
        <a:p>
          <a:r>
            <a:rPr lang="en-US">
              <a:latin typeface="Calibri Light" panose="020F0302020204030204"/>
            </a:rPr>
            <a:t>2019</a:t>
          </a:r>
          <a:endParaRPr lang="en-US"/>
        </a:p>
      </dgm:t>
    </dgm:pt>
    <dgm:pt modelId="{B9CE7302-9445-43D0-BDD0-7F787CCA8E72}" type="parTrans" cxnId="{7C8F269C-F561-46CF-8A9D-679A8B17F26A}">
      <dgm:prSet/>
      <dgm:spPr/>
      <dgm:t>
        <a:bodyPr/>
        <a:lstStyle/>
        <a:p>
          <a:endParaRPr lang="en-US"/>
        </a:p>
      </dgm:t>
    </dgm:pt>
    <dgm:pt modelId="{0BCC196F-4CF2-44B3-8E3E-494A209B3AA4}" type="sibTrans" cxnId="{7C8F269C-F561-46CF-8A9D-679A8B17F26A}">
      <dgm:prSet/>
      <dgm:spPr/>
      <dgm:t>
        <a:bodyPr/>
        <a:lstStyle/>
        <a:p>
          <a:endParaRPr lang="en-US"/>
        </a:p>
      </dgm:t>
    </dgm:pt>
    <dgm:pt modelId="{775B29A7-6E84-41B3-993D-AE03D92DBE9C}">
      <dgm:prSet phldrT="[Text]" phldr="0"/>
      <dgm:spPr/>
      <dgm:t>
        <a:bodyPr/>
        <a:lstStyle/>
        <a:p>
          <a:pPr rtl="0"/>
          <a:r>
            <a:rPr lang="en-US">
              <a:solidFill>
                <a:schemeClr val="bg1">
                  <a:lumMod val="50000"/>
                </a:schemeClr>
              </a:solidFill>
              <a:latin typeface="Calibri Light" panose="020F0302020204030204"/>
            </a:rPr>
            <a:t>20.4 million diagnosed with a SUD</a:t>
          </a:r>
          <a:endParaRPr lang="en-US">
            <a:solidFill>
              <a:schemeClr val="bg1">
                <a:lumMod val="50000"/>
              </a:schemeClr>
            </a:solidFill>
          </a:endParaRPr>
        </a:p>
      </dgm:t>
    </dgm:pt>
    <dgm:pt modelId="{3CA68DF1-491D-4A40-B399-A59C52C93F44}" type="parTrans" cxnId="{D50EE80D-C3A1-4A3C-8471-3A18E7AF6C60}">
      <dgm:prSet/>
      <dgm:spPr/>
      <dgm:t>
        <a:bodyPr/>
        <a:lstStyle/>
        <a:p>
          <a:endParaRPr lang="en-US"/>
        </a:p>
      </dgm:t>
    </dgm:pt>
    <dgm:pt modelId="{43DC89F9-7B9F-4D6C-9146-B8707F96C078}" type="sibTrans" cxnId="{D50EE80D-C3A1-4A3C-8471-3A18E7AF6C60}">
      <dgm:prSet/>
      <dgm:spPr/>
      <dgm:t>
        <a:bodyPr/>
        <a:lstStyle/>
        <a:p>
          <a:endParaRPr lang="en-US"/>
        </a:p>
      </dgm:t>
    </dgm:pt>
    <dgm:pt modelId="{714F6287-4B73-4DEA-BCF8-4330223D61E6}">
      <dgm:prSet phldrT="[Text]" phldr="0"/>
      <dgm:spPr/>
      <dgm:t>
        <a:bodyPr/>
        <a:lstStyle/>
        <a:p>
          <a:pPr rtl="0"/>
          <a:r>
            <a:rPr lang="en-US">
              <a:solidFill>
                <a:schemeClr val="bg1">
                  <a:lumMod val="50000"/>
                </a:schemeClr>
              </a:solidFill>
              <a:latin typeface="Calibri Light" panose="020F0302020204030204"/>
            </a:rPr>
            <a:t>10.3% received SUD treatment</a:t>
          </a:r>
          <a:endParaRPr lang="en-US">
            <a:solidFill>
              <a:schemeClr val="bg1">
                <a:lumMod val="50000"/>
              </a:schemeClr>
            </a:solidFill>
          </a:endParaRPr>
        </a:p>
      </dgm:t>
    </dgm:pt>
    <dgm:pt modelId="{C4ED9AF7-28CB-4643-BCB9-0A771E7DE837}" type="parTrans" cxnId="{24D0B2F9-6BD8-45BD-A39E-C846062E03E9}">
      <dgm:prSet/>
      <dgm:spPr/>
      <dgm:t>
        <a:bodyPr/>
        <a:lstStyle/>
        <a:p>
          <a:endParaRPr lang="en-US"/>
        </a:p>
      </dgm:t>
    </dgm:pt>
    <dgm:pt modelId="{47034950-6C67-48E2-B9B2-A181747BEDD5}" type="sibTrans" cxnId="{24D0B2F9-6BD8-45BD-A39E-C846062E03E9}">
      <dgm:prSet/>
      <dgm:spPr/>
      <dgm:t>
        <a:bodyPr/>
        <a:lstStyle/>
        <a:p>
          <a:endParaRPr lang="en-US"/>
        </a:p>
      </dgm:t>
    </dgm:pt>
    <dgm:pt modelId="{845CB39A-B5D4-40E2-89F2-2192609476F1}">
      <dgm:prSet phldrT="[Text]" phldr="0"/>
      <dgm:spPr/>
      <dgm:t>
        <a:bodyPr/>
        <a:lstStyle/>
        <a:p>
          <a:r>
            <a:rPr lang="en-US">
              <a:latin typeface="Calibri Light" panose="020F0302020204030204"/>
            </a:rPr>
            <a:t>2020</a:t>
          </a:r>
          <a:endParaRPr lang="en-US"/>
        </a:p>
      </dgm:t>
    </dgm:pt>
    <dgm:pt modelId="{E1DDDD16-634F-46FB-AFAE-4AADAC6B97A9}" type="parTrans" cxnId="{7710D486-F132-44CC-BA35-E4FBE89E9E2E}">
      <dgm:prSet/>
      <dgm:spPr/>
      <dgm:t>
        <a:bodyPr/>
        <a:lstStyle/>
        <a:p>
          <a:endParaRPr lang="en-US"/>
        </a:p>
      </dgm:t>
    </dgm:pt>
    <dgm:pt modelId="{81D9D17F-F9F8-4E2E-A0FD-DAE19E7A6004}" type="sibTrans" cxnId="{7710D486-F132-44CC-BA35-E4FBE89E9E2E}">
      <dgm:prSet/>
      <dgm:spPr/>
      <dgm:t>
        <a:bodyPr/>
        <a:lstStyle/>
        <a:p>
          <a:endParaRPr lang="en-US"/>
        </a:p>
      </dgm:t>
    </dgm:pt>
    <dgm:pt modelId="{27D5732E-2039-48FA-B89F-5EC85F481964}">
      <dgm:prSet phldrT="[Text]" phldr="0"/>
      <dgm:spPr/>
      <dgm:t>
        <a:bodyPr/>
        <a:lstStyle/>
        <a:p>
          <a:pPr rtl="0"/>
          <a:r>
            <a:rPr lang="en-US">
              <a:solidFill>
                <a:schemeClr val="bg1">
                  <a:lumMod val="50000"/>
                </a:schemeClr>
              </a:solidFill>
              <a:latin typeface="Calibri Light" panose="020F0302020204030204"/>
            </a:rPr>
            <a:t>40.3 million diagnosed with SUD</a:t>
          </a:r>
          <a:endParaRPr lang="en-US">
            <a:solidFill>
              <a:schemeClr val="bg1">
                <a:lumMod val="50000"/>
              </a:schemeClr>
            </a:solidFill>
          </a:endParaRPr>
        </a:p>
      </dgm:t>
    </dgm:pt>
    <dgm:pt modelId="{A3B55B1C-0B20-4F58-83A9-F4251B3AE61B}" type="parTrans" cxnId="{8A0BF1E3-7E9C-46A0-B5F8-F832E7F21EA9}">
      <dgm:prSet/>
      <dgm:spPr/>
      <dgm:t>
        <a:bodyPr/>
        <a:lstStyle/>
        <a:p>
          <a:endParaRPr lang="en-US"/>
        </a:p>
      </dgm:t>
    </dgm:pt>
    <dgm:pt modelId="{B518A039-1820-4385-AAB2-35C0B33A4F65}" type="sibTrans" cxnId="{8A0BF1E3-7E9C-46A0-B5F8-F832E7F21EA9}">
      <dgm:prSet/>
      <dgm:spPr/>
      <dgm:t>
        <a:bodyPr/>
        <a:lstStyle/>
        <a:p>
          <a:endParaRPr lang="en-US"/>
        </a:p>
      </dgm:t>
    </dgm:pt>
    <dgm:pt modelId="{5BA79FC5-AAE5-45F5-A5DD-55971516FCB4}">
      <dgm:prSet phldrT="[Text]" phldr="0"/>
      <dgm:spPr/>
      <dgm:t>
        <a:bodyPr/>
        <a:lstStyle/>
        <a:p>
          <a:pPr rtl="0"/>
          <a:r>
            <a:rPr lang="en-US">
              <a:solidFill>
                <a:schemeClr val="bg1">
                  <a:lumMod val="50000"/>
                </a:schemeClr>
              </a:solidFill>
              <a:latin typeface="Calibri Light" panose="020F0302020204030204"/>
            </a:rPr>
            <a:t>6.5% received SUD treatment</a:t>
          </a:r>
          <a:endParaRPr lang="en-US">
            <a:solidFill>
              <a:schemeClr val="bg1">
                <a:lumMod val="50000"/>
              </a:schemeClr>
            </a:solidFill>
          </a:endParaRPr>
        </a:p>
      </dgm:t>
    </dgm:pt>
    <dgm:pt modelId="{0D462B0C-C088-47D3-9BBA-AAAAE2A65D2D}" type="parTrans" cxnId="{F9B9773C-5C17-4F57-9DC5-B810E97E3649}">
      <dgm:prSet/>
      <dgm:spPr/>
      <dgm:t>
        <a:bodyPr/>
        <a:lstStyle/>
        <a:p>
          <a:endParaRPr lang="en-US"/>
        </a:p>
      </dgm:t>
    </dgm:pt>
    <dgm:pt modelId="{4E72902E-B4C4-4124-9D40-3AE22D9102FE}" type="sibTrans" cxnId="{F9B9773C-5C17-4F57-9DC5-B810E97E3649}">
      <dgm:prSet/>
      <dgm:spPr/>
      <dgm:t>
        <a:bodyPr/>
        <a:lstStyle/>
        <a:p>
          <a:endParaRPr lang="en-US"/>
        </a:p>
      </dgm:t>
    </dgm:pt>
    <dgm:pt modelId="{870BA2C6-D5C4-4618-8718-04F528515DEB}">
      <dgm:prSet phldr="0"/>
      <dgm:spPr/>
      <dgm:t>
        <a:bodyPr/>
        <a:lstStyle/>
        <a:p>
          <a:pPr rtl="0"/>
          <a:r>
            <a:rPr lang="en-US">
              <a:solidFill>
                <a:schemeClr val="bg1">
                  <a:lumMod val="50000"/>
                </a:schemeClr>
              </a:solidFill>
              <a:latin typeface="Calibri Light" panose="020F0302020204030204"/>
            </a:rPr>
            <a:t>107,000 died from drug overdose</a:t>
          </a:r>
        </a:p>
      </dgm:t>
    </dgm:pt>
    <dgm:pt modelId="{38B1F7D4-4E31-43F9-9AB9-0E84C280ECB1}" type="parTrans" cxnId="{6270A7B7-7E5B-4CB0-89D2-12276A66F033}">
      <dgm:prSet/>
      <dgm:spPr/>
    </dgm:pt>
    <dgm:pt modelId="{0BBAE174-C7A8-4179-AA8C-B398A988C3C1}" type="sibTrans" cxnId="{6270A7B7-7E5B-4CB0-89D2-12276A66F033}">
      <dgm:prSet/>
      <dgm:spPr/>
    </dgm:pt>
    <dgm:pt modelId="{F371794B-E64F-4E62-971C-E27EEAC75829}">
      <dgm:prSet phldr="0"/>
      <dgm:spPr/>
      <dgm:t>
        <a:bodyPr/>
        <a:lstStyle/>
        <a:p>
          <a:pPr rtl="0"/>
          <a:r>
            <a:rPr lang="en-US">
              <a:solidFill>
                <a:schemeClr val="bg1">
                  <a:lumMod val="50000"/>
                </a:schemeClr>
              </a:solidFill>
              <a:latin typeface="Calibri Light" panose="020F0302020204030204"/>
            </a:rPr>
            <a:t>92,000 died from drug overdoses</a:t>
          </a:r>
        </a:p>
      </dgm:t>
    </dgm:pt>
    <dgm:pt modelId="{D544BDA6-2D8C-4FF5-8634-A83D9F02015F}" type="parTrans" cxnId="{726412E2-6185-4386-B0E6-AA32231E942F}">
      <dgm:prSet/>
      <dgm:spPr/>
    </dgm:pt>
    <dgm:pt modelId="{287BD3F1-CBB6-483F-850B-4BF47D989DC9}" type="sibTrans" cxnId="{726412E2-6185-4386-B0E6-AA32231E942F}">
      <dgm:prSet/>
      <dgm:spPr/>
    </dgm:pt>
    <dgm:pt modelId="{C49E5562-0BB2-4EE2-A59C-0959E577801C}" type="pres">
      <dgm:prSet presAssocID="{1CBF2788-5BA2-4814-97D7-28637B15674C}" presName="list" presStyleCnt="0">
        <dgm:presLayoutVars>
          <dgm:dir/>
          <dgm:animLvl val="lvl"/>
        </dgm:presLayoutVars>
      </dgm:prSet>
      <dgm:spPr/>
    </dgm:pt>
    <dgm:pt modelId="{004B2511-C849-437B-87C9-86A6A4729D6D}" type="pres">
      <dgm:prSet presAssocID="{94B7D0E5-BB32-400E-9570-B0A29336F099}" presName="posSpace" presStyleCnt="0"/>
      <dgm:spPr/>
    </dgm:pt>
    <dgm:pt modelId="{CF139159-0C15-488F-B211-3294EDEE542A}" type="pres">
      <dgm:prSet presAssocID="{94B7D0E5-BB32-400E-9570-B0A29336F099}" presName="vertFlow" presStyleCnt="0"/>
      <dgm:spPr/>
    </dgm:pt>
    <dgm:pt modelId="{F446BC98-814A-4895-84FF-AA87B2F57D8F}" type="pres">
      <dgm:prSet presAssocID="{94B7D0E5-BB32-400E-9570-B0A29336F099}" presName="topSpace" presStyleCnt="0"/>
      <dgm:spPr/>
    </dgm:pt>
    <dgm:pt modelId="{55322BEA-B596-4808-A0A1-BC3F224798F5}" type="pres">
      <dgm:prSet presAssocID="{94B7D0E5-BB32-400E-9570-B0A29336F099}" presName="firstComp" presStyleCnt="0"/>
      <dgm:spPr/>
    </dgm:pt>
    <dgm:pt modelId="{5371A89B-9FD9-4200-A72D-7A0170114549}" type="pres">
      <dgm:prSet presAssocID="{94B7D0E5-BB32-400E-9570-B0A29336F099}" presName="firstChild" presStyleLbl="bgAccFollowNode1" presStyleIdx="0" presStyleCnt="6"/>
      <dgm:spPr/>
    </dgm:pt>
    <dgm:pt modelId="{C8652D39-AA9E-497B-B178-E6D783980F71}" type="pres">
      <dgm:prSet presAssocID="{94B7D0E5-BB32-400E-9570-B0A29336F099}" presName="firstChildTx" presStyleLbl="bgAccFollowNode1" presStyleIdx="0" presStyleCnt="6">
        <dgm:presLayoutVars>
          <dgm:bulletEnabled val="1"/>
        </dgm:presLayoutVars>
      </dgm:prSet>
      <dgm:spPr/>
    </dgm:pt>
    <dgm:pt modelId="{AC6F487C-0368-4FD4-A436-ED7D711F6A35}" type="pres">
      <dgm:prSet presAssocID="{714F6287-4B73-4DEA-BCF8-4330223D61E6}" presName="comp" presStyleCnt="0"/>
      <dgm:spPr/>
    </dgm:pt>
    <dgm:pt modelId="{FAD5F5A3-7024-4BCD-A9EE-48BD78F4EFCE}" type="pres">
      <dgm:prSet presAssocID="{714F6287-4B73-4DEA-BCF8-4330223D61E6}" presName="child" presStyleLbl="bgAccFollowNode1" presStyleIdx="1" presStyleCnt="6"/>
      <dgm:spPr/>
    </dgm:pt>
    <dgm:pt modelId="{671E412C-911E-40CA-A3CE-CE48FC9173C2}" type="pres">
      <dgm:prSet presAssocID="{714F6287-4B73-4DEA-BCF8-4330223D61E6}" presName="childTx" presStyleLbl="bgAccFollowNode1" presStyleIdx="1" presStyleCnt="6">
        <dgm:presLayoutVars>
          <dgm:bulletEnabled val="1"/>
        </dgm:presLayoutVars>
      </dgm:prSet>
      <dgm:spPr/>
    </dgm:pt>
    <dgm:pt modelId="{8237DB9B-6CE7-454C-B71F-9EDAB69F7877}" type="pres">
      <dgm:prSet presAssocID="{F371794B-E64F-4E62-971C-E27EEAC75829}" presName="comp" presStyleCnt="0"/>
      <dgm:spPr/>
    </dgm:pt>
    <dgm:pt modelId="{2EB64622-BC4E-4EDB-BDA6-647F8E7190AE}" type="pres">
      <dgm:prSet presAssocID="{F371794B-E64F-4E62-971C-E27EEAC75829}" presName="child" presStyleLbl="bgAccFollowNode1" presStyleIdx="2" presStyleCnt="6"/>
      <dgm:spPr/>
    </dgm:pt>
    <dgm:pt modelId="{B93A3525-8E62-4DB6-91ED-285D5CC4991C}" type="pres">
      <dgm:prSet presAssocID="{F371794B-E64F-4E62-971C-E27EEAC75829}" presName="childTx" presStyleLbl="bgAccFollowNode1" presStyleIdx="2" presStyleCnt="6">
        <dgm:presLayoutVars>
          <dgm:bulletEnabled val="1"/>
        </dgm:presLayoutVars>
      </dgm:prSet>
      <dgm:spPr/>
    </dgm:pt>
    <dgm:pt modelId="{520CF99E-8398-45A1-945E-E6DF057FC3D4}" type="pres">
      <dgm:prSet presAssocID="{94B7D0E5-BB32-400E-9570-B0A29336F099}" presName="negSpace" presStyleCnt="0"/>
      <dgm:spPr/>
    </dgm:pt>
    <dgm:pt modelId="{5FCBB831-1432-4B9A-9EED-18E7E5BBE157}" type="pres">
      <dgm:prSet presAssocID="{94B7D0E5-BB32-400E-9570-B0A29336F099}" presName="circle" presStyleLbl="node1" presStyleIdx="0" presStyleCnt="2"/>
      <dgm:spPr/>
    </dgm:pt>
    <dgm:pt modelId="{136F05C9-9351-4FF8-85B4-F1EFB239D0F1}" type="pres">
      <dgm:prSet presAssocID="{0BCC196F-4CF2-44B3-8E3E-494A209B3AA4}" presName="transSpace" presStyleCnt="0"/>
      <dgm:spPr/>
    </dgm:pt>
    <dgm:pt modelId="{639978C9-D2FC-401D-A1A6-A70DAEBC87DE}" type="pres">
      <dgm:prSet presAssocID="{845CB39A-B5D4-40E2-89F2-2192609476F1}" presName="posSpace" presStyleCnt="0"/>
      <dgm:spPr/>
    </dgm:pt>
    <dgm:pt modelId="{1D0AE511-0356-4E46-8DC0-0FCFB5476E88}" type="pres">
      <dgm:prSet presAssocID="{845CB39A-B5D4-40E2-89F2-2192609476F1}" presName="vertFlow" presStyleCnt="0"/>
      <dgm:spPr/>
    </dgm:pt>
    <dgm:pt modelId="{1E7E3C02-A2F2-4FE8-BD94-D718A2C6BC5B}" type="pres">
      <dgm:prSet presAssocID="{845CB39A-B5D4-40E2-89F2-2192609476F1}" presName="topSpace" presStyleCnt="0"/>
      <dgm:spPr/>
    </dgm:pt>
    <dgm:pt modelId="{DB1CBE80-2CFA-4F2D-8B76-3C377850E4FA}" type="pres">
      <dgm:prSet presAssocID="{845CB39A-B5D4-40E2-89F2-2192609476F1}" presName="firstComp" presStyleCnt="0"/>
      <dgm:spPr/>
    </dgm:pt>
    <dgm:pt modelId="{5B396B11-D56A-4B35-8AE2-B7BC4AB50023}" type="pres">
      <dgm:prSet presAssocID="{845CB39A-B5D4-40E2-89F2-2192609476F1}" presName="firstChild" presStyleLbl="bgAccFollowNode1" presStyleIdx="3" presStyleCnt="6"/>
      <dgm:spPr/>
    </dgm:pt>
    <dgm:pt modelId="{3AD6A119-CDD9-4F2D-982E-0267529F3080}" type="pres">
      <dgm:prSet presAssocID="{845CB39A-B5D4-40E2-89F2-2192609476F1}" presName="firstChildTx" presStyleLbl="bgAccFollowNode1" presStyleIdx="3" presStyleCnt="6">
        <dgm:presLayoutVars>
          <dgm:bulletEnabled val="1"/>
        </dgm:presLayoutVars>
      </dgm:prSet>
      <dgm:spPr/>
    </dgm:pt>
    <dgm:pt modelId="{F4D00C6B-DFF7-4567-BC24-56B926EA55BE}" type="pres">
      <dgm:prSet presAssocID="{5BA79FC5-AAE5-45F5-A5DD-55971516FCB4}" presName="comp" presStyleCnt="0"/>
      <dgm:spPr/>
    </dgm:pt>
    <dgm:pt modelId="{E64F9632-ECED-4C1E-B14E-61642D726746}" type="pres">
      <dgm:prSet presAssocID="{5BA79FC5-AAE5-45F5-A5DD-55971516FCB4}" presName="child" presStyleLbl="bgAccFollowNode1" presStyleIdx="4" presStyleCnt="6"/>
      <dgm:spPr/>
    </dgm:pt>
    <dgm:pt modelId="{F66D8AF7-044D-4B67-9D1D-AFE4529A22F8}" type="pres">
      <dgm:prSet presAssocID="{5BA79FC5-AAE5-45F5-A5DD-55971516FCB4}" presName="childTx" presStyleLbl="bgAccFollowNode1" presStyleIdx="4" presStyleCnt="6">
        <dgm:presLayoutVars>
          <dgm:bulletEnabled val="1"/>
        </dgm:presLayoutVars>
      </dgm:prSet>
      <dgm:spPr/>
    </dgm:pt>
    <dgm:pt modelId="{1F7ABFB4-1DB0-40C1-89D7-86AD76A5DC18}" type="pres">
      <dgm:prSet presAssocID="{870BA2C6-D5C4-4618-8718-04F528515DEB}" presName="comp" presStyleCnt="0"/>
      <dgm:spPr/>
    </dgm:pt>
    <dgm:pt modelId="{1685FABD-E8EE-4DE0-A940-B8CBF817E889}" type="pres">
      <dgm:prSet presAssocID="{870BA2C6-D5C4-4618-8718-04F528515DEB}" presName="child" presStyleLbl="bgAccFollowNode1" presStyleIdx="5" presStyleCnt="6"/>
      <dgm:spPr/>
    </dgm:pt>
    <dgm:pt modelId="{4FCFA13E-1619-4F8C-B633-0A3144CBC247}" type="pres">
      <dgm:prSet presAssocID="{870BA2C6-D5C4-4618-8718-04F528515DEB}" presName="childTx" presStyleLbl="bgAccFollowNode1" presStyleIdx="5" presStyleCnt="6">
        <dgm:presLayoutVars>
          <dgm:bulletEnabled val="1"/>
        </dgm:presLayoutVars>
      </dgm:prSet>
      <dgm:spPr/>
    </dgm:pt>
    <dgm:pt modelId="{AC27FEE6-42BF-4BD5-8B34-970A39AAD906}" type="pres">
      <dgm:prSet presAssocID="{845CB39A-B5D4-40E2-89F2-2192609476F1}" presName="negSpace" presStyleCnt="0"/>
      <dgm:spPr/>
    </dgm:pt>
    <dgm:pt modelId="{B2875005-1B6A-452B-ABAE-28B104DF7051}" type="pres">
      <dgm:prSet presAssocID="{845CB39A-B5D4-40E2-89F2-2192609476F1}" presName="circle" presStyleLbl="node1" presStyleIdx="1" presStyleCnt="2"/>
      <dgm:spPr/>
    </dgm:pt>
  </dgm:ptLst>
  <dgm:cxnLst>
    <dgm:cxn modelId="{D50EE80D-C3A1-4A3C-8471-3A18E7AF6C60}" srcId="{94B7D0E5-BB32-400E-9570-B0A29336F099}" destId="{775B29A7-6E84-41B3-993D-AE03D92DBE9C}" srcOrd="0" destOrd="0" parTransId="{3CA68DF1-491D-4A40-B399-A59C52C93F44}" sibTransId="{43DC89F9-7B9F-4D6C-9146-B8707F96C078}"/>
    <dgm:cxn modelId="{CF4E5727-3E0C-4BD2-B586-8A92DAA0197B}" type="presOf" srcId="{27D5732E-2039-48FA-B89F-5EC85F481964}" destId="{3AD6A119-CDD9-4F2D-982E-0267529F3080}" srcOrd="1" destOrd="0" presId="urn:microsoft.com/office/officeart/2005/8/layout/hList9"/>
    <dgm:cxn modelId="{65B84135-70CD-46C2-B579-E5E1C62AC58D}" type="presOf" srcId="{775B29A7-6E84-41B3-993D-AE03D92DBE9C}" destId="{5371A89B-9FD9-4200-A72D-7A0170114549}" srcOrd="0" destOrd="0" presId="urn:microsoft.com/office/officeart/2005/8/layout/hList9"/>
    <dgm:cxn modelId="{B183F638-1457-41C7-9D64-25CE4CD0811A}" type="presOf" srcId="{775B29A7-6E84-41B3-993D-AE03D92DBE9C}" destId="{C8652D39-AA9E-497B-B178-E6D783980F71}" srcOrd="1" destOrd="0" presId="urn:microsoft.com/office/officeart/2005/8/layout/hList9"/>
    <dgm:cxn modelId="{7A804E3A-F6A7-4C58-94F9-D2976ADABED8}" type="presOf" srcId="{845CB39A-B5D4-40E2-89F2-2192609476F1}" destId="{B2875005-1B6A-452B-ABAE-28B104DF7051}" srcOrd="0" destOrd="0" presId="urn:microsoft.com/office/officeart/2005/8/layout/hList9"/>
    <dgm:cxn modelId="{F9B9773C-5C17-4F57-9DC5-B810E97E3649}" srcId="{845CB39A-B5D4-40E2-89F2-2192609476F1}" destId="{5BA79FC5-AAE5-45F5-A5DD-55971516FCB4}" srcOrd="1" destOrd="0" parTransId="{0D462B0C-C088-47D3-9BBA-AAAAE2A65D2D}" sibTransId="{4E72902E-B4C4-4124-9D40-3AE22D9102FE}"/>
    <dgm:cxn modelId="{DEA40D40-2DB4-4520-814F-DE0F071A987C}" type="presOf" srcId="{714F6287-4B73-4DEA-BCF8-4330223D61E6}" destId="{FAD5F5A3-7024-4BCD-A9EE-48BD78F4EFCE}" srcOrd="0" destOrd="0" presId="urn:microsoft.com/office/officeart/2005/8/layout/hList9"/>
    <dgm:cxn modelId="{6A98AC43-93E4-4FA8-BD3A-979E5DFD9ED8}" type="presOf" srcId="{27D5732E-2039-48FA-B89F-5EC85F481964}" destId="{5B396B11-D56A-4B35-8AE2-B7BC4AB50023}" srcOrd="0" destOrd="0" presId="urn:microsoft.com/office/officeart/2005/8/layout/hList9"/>
    <dgm:cxn modelId="{626A6265-E127-4EBA-8A3B-ABB0271F3F01}" type="presOf" srcId="{5BA79FC5-AAE5-45F5-A5DD-55971516FCB4}" destId="{F66D8AF7-044D-4B67-9D1D-AFE4529A22F8}" srcOrd="1" destOrd="0" presId="urn:microsoft.com/office/officeart/2005/8/layout/hList9"/>
    <dgm:cxn modelId="{9C582B6A-7C7C-4ACF-B5BB-AA80DAA3B5D0}" type="presOf" srcId="{1CBF2788-5BA2-4814-97D7-28637B15674C}" destId="{C49E5562-0BB2-4EE2-A59C-0959E577801C}" srcOrd="0" destOrd="0" presId="urn:microsoft.com/office/officeart/2005/8/layout/hList9"/>
    <dgm:cxn modelId="{6788CE6C-78F5-40FE-A141-659DCCBEDA9C}" type="presOf" srcId="{870BA2C6-D5C4-4618-8718-04F528515DEB}" destId="{4FCFA13E-1619-4F8C-B633-0A3144CBC247}" srcOrd="1" destOrd="0" presId="urn:microsoft.com/office/officeart/2005/8/layout/hList9"/>
    <dgm:cxn modelId="{8A76A158-5E61-4C54-91A8-55BE2ED46204}" type="presOf" srcId="{94B7D0E5-BB32-400E-9570-B0A29336F099}" destId="{5FCBB831-1432-4B9A-9EED-18E7E5BBE157}" srcOrd="0" destOrd="0" presId="urn:microsoft.com/office/officeart/2005/8/layout/hList9"/>
    <dgm:cxn modelId="{F97E447C-4E3B-4BB9-9355-9DFB0D5705A1}" type="presOf" srcId="{F371794B-E64F-4E62-971C-E27EEAC75829}" destId="{B93A3525-8E62-4DB6-91ED-285D5CC4991C}" srcOrd="1" destOrd="0" presId="urn:microsoft.com/office/officeart/2005/8/layout/hList9"/>
    <dgm:cxn modelId="{7710D486-F132-44CC-BA35-E4FBE89E9E2E}" srcId="{1CBF2788-5BA2-4814-97D7-28637B15674C}" destId="{845CB39A-B5D4-40E2-89F2-2192609476F1}" srcOrd="1" destOrd="0" parTransId="{E1DDDD16-634F-46FB-AFAE-4AADAC6B97A9}" sibTransId="{81D9D17F-F9F8-4E2E-A0FD-DAE19E7A6004}"/>
    <dgm:cxn modelId="{7DB3D496-FAA1-4DFE-A11B-5A89197700FB}" type="presOf" srcId="{F371794B-E64F-4E62-971C-E27EEAC75829}" destId="{2EB64622-BC4E-4EDB-BDA6-647F8E7190AE}" srcOrd="0" destOrd="0" presId="urn:microsoft.com/office/officeart/2005/8/layout/hList9"/>
    <dgm:cxn modelId="{7C8F269C-F561-46CF-8A9D-679A8B17F26A}" srcId="{1CBF2788-5BA2-4814-97D7-28637B15674C}" destId="{94B7D0E5-BB32-400E-9570-B0A29336F099}" srcOrd="0" destOrd="0" parTransId="{B9CE7302-9445-43D0-BDD0-7F787CCA8E72}" sibTransId="{0BCC196F-4CF2-44B3-8E3E-494A209B3AA4}"/>
    <dgm:cxn modelId="{6270A7B7-7E5B-4CB0-89D2-12276A66F033}" srcId="{845CB39A-B5D4-40E2-89F2-2192609476F1}" destId="{870BA2C6-D5C4-4618-8718-04F528515DEB}" srcOrd="2" destOrd="0" parTransId="{38B1F7D4-4E31-43F9-9AB9-0E84C280ECB1}" sibTransId="{0BBAE174-C7A8-4179-AA8C-B398A988C3C1}"/>
    <dgm:cxn modelId="{7D45E7BA-736A-4146-9232-CFF6D1F1E735}" type="presOf" srcId="{5BA79FC5-AAE5-45F5-A5DD-55971516FCB4}" destId="{E64F9632-ECED-4C1E-B14E-61642D726746}" srcOrd="0" destOrd="0" presId="urn:microsoft.com/office/officeart/2005/8/layout/hList9"/>
    <dgm:cxn modelId="{D3906DCF-EFEE-4970-B926-ECA775F8D459}" type="presOf" srcId="{870BA2C6-D5C4-4618-8718-04F528515DEB}" destId="{1685FABD-E8EE-4DE0-A940-B8CBF817E889}" srcOrd="0" destOrd="0" presId="urn:microsoft.com/office/officeart/2005/8/layout/hList9"/>
    <dgm:cxn modelId="{726412E2-6185-4386-B0E6-AA32231E942F}" srcId="{94B7D0E5-BB32-400E-9570-B0A29336F099}" destId="{F371794B-E64F-4E62-971C-E27EEAC75829}" srcOrd="2" destOrd="0" parTransId="{D544BDA6-2D8C-4FF5-8634-A83D9F02015F}" sibTransId="{287BD3F1-CBB6-483F-850B-4BF47D989DC9}"/>
    <dgm:cxn modelId="{8A0BF1E3-7E9C-46A0-B5F8-F832E7F21EA9}" srcId="{845CB39A-B5D4-40E2-89F2-2192609476F1}" destId="{27D5732E-2039-48FA-B89F-5EC85F481964}" srcOrd="0" destOrd="0" parTransId="{A3B55B1C-0B20-4F58-83A9-F4251B3AE61B}" sibTransId="{B518A039-1820-4385-AAB2-35C0B33A4F65}"/>
    <dgm:cxn modelId="{FCDF18E8-A3FC-4369-B1A6-D80EF69A0991}" type="presOf" srcId="{714F6287-4B73-4DEA-BCF8-4330223D61E6}" destId="{671E412C-911E-40CA-A3CE-CE48FC9173C2}" srcOrd="1" destOrd="0" presId="urn:microsoft.com/office/officeart/2005/8/layout/hList9"/>
    <dgm:cxn modelId="{24D0B2F9-6BD8-45BD-A39E-C846062E03E9}" srcId="{94B7D0E5-BB32-400E-9570-B0A29336F099}" destId="{714F6287-4B73-4DEA-BCF8-4330223D61E6}" srcOrd="1" destOrd="0" parTransId="{C4ED9AF7-28CB-4643-BCB9-0A771E7DE837}" sibTransId="{47034950-6C67-48E2-B9B2-A181747BEDD5}"/>
    <dgm:cxn modelId="{93CB8ADA-7360-4BD0-8161-A920DB32E25A}" type="presParOf" srcId="{C49E5562-0BB2-4EE2-A59C-0959E577801C}" destId="{004B2511-C849-437B-87C9-86A6A4729D6D}" srcOrd="0" destOrd="0" presId="urn:microsoft.com/office/officeart/2005/8/layout/hList9"/>
    <dgm:cxn modelId="{4BDA47BB-5690-4388-9584-8EC2FCD89D23}" type="presParOf" srcId="{C49E5562-0BB2-4EE2-A59C-0959E577801C}" destId="{CF139159-0C15-488F-B211-3294EDEE542A}" srcOrd="1" destOrd="0" presId="urn:microsoft.com/office/officeart/2005/8/layout/hList9"/>
    <dgm:cxn modelId="{C2F5BEC3-43BA-43E3-A928-94612E53248D}" type="presParOf" srcId="{CF139159-0C15-488F-B211-3294EDEE542A}" destId="{F446BC98-814A-4895-84FF-AA87B2F57D8F}" srcOrd="0" destOrd="0" presId="urn:microsoft.com/office/officeart/2005/8/layout/hList9"/>
    <dgm:cxn modelId="{088A99D1-D529-4E08-B169-46DCBCD96B04}" type="presParOf" srcId="{CF139159-0C15-488F-B211-3294EDEE542A}" destId="{55322BEA-B596-4808-A0A1-BC3F224798F5}" srcOrd="1" destOrd="0" presId="urn:microsoft.com/office/officeart/2005/8/layout/hList9"/>
    <dgm:cxn modelId="{76A77D22-B7F8-4D48-B793-1A123DD563C3}" type="presParOf" srcId="{55322BEA-B596-4808-A0A1-BC3F224798F5}" destId="{5371A89B-9FD9-4200-A72D-7A0170114549}" srcOrd="0" destOrd="0" presId="urn:microsoft.com/office/officeart/2005/8/layout/hList9"/>
    <dgm:cxn modelId="{693BF578-BF3B-4A6E-96FA-CC294A8B3988}" type="presParOf" srcId="{55322BEA-B596-4808-A0A1-BC3F224798F5}" destId="{C8652D39-AA9E-497B-B178-E6D783980F71}" srcOrd="1" destOrd="0" presId="urn:microsoft.com/office/officeart/2005/8/layout/hList9"/>
    <dgm:cxn modelId="{DB3EEA48-5E1D-411A-BF0A-A8930D004616}" type="presParOf" srcId="{CF139159-0C15-488F-B211-3294EDEE542A}" destId="{AC6F487C-0368-4FD4-A436-ED7D711F6A35}" srcOrd="2" destOrd="0" presId="urn:microsoft.com/office/officeart/2005/8/layout/hList9"/>
    <dgm:cxn modelId="{68BB4E25-99D1-4200-A2D6-63153EF4A325}" type="presParOf" srcId="{AC6F487C-0368-4FD4-A436-ED7D711F6A35}" destId="{FAD5F5A3-7024-4BCD-A9EE-48BD78F4EFCE}" srcOrd="0" destOrd="0" presId="urn:microsoft.com/office/officeart/2005/8/layout/hList9"/>
    <dgm:cxn modelId="{94CE0ED3-43DC-49C1-AC9B-32CE101017F5}" type="presParOf" srcId="{AC6F487C-0368-4FD4-A436-ED7D711F6A35}" destId="{671E412C-911E-40CA-A3CE-CE48FC9173C2}" srcOrd="1" destOrd="0" presId="urn:microsoft.com/office/officeart/2005/8/layout/hList9"/>
    <dgm:cxn modelId="{11F9C1D2-D724-472A-BBDD-786C9EB9FCC1}" type="presParOf" srcId="{CF139159-0C15-488F-B211-3294EDEE542A}" destId="{8237DB9B-6CE7-454C-B71F-9EDAB69F7877}" srcOrd="3" destOrd="0" presId="urn:microsoft.com/office/officeart/2005/8/layout/hList9"/>
    <dgm:cxn modelId="{EE3966A0-E1E0-44C5-B282-554BFD6F57EE}" type="presParOf" srcId="{8237DB9B-6CE7-454C-B71F-9EDAB69F7877}" destId="{2EB64622-BC4E-4EDB-BDA6-647F8E7190AE}" srcOrd="0" destOrd="0" presId="urn:microsoft.com/office/officeart/2005/8/layout/hList9"/>
    <dgm:cxn modelId="{AFC93172-BD10-44D2-9507-45750F57873F}" type="presParOf" srcId="{8237DB9B-6CE7-454C-B71F-9EDAB69F7877}" destId="{B93A3525-8E62-4DB6-91ED-285D5CC4991C}" srcOrd="1" destOrd="0" presId="urn:microsoft.com/office/officeart/2005/8/layout/hList9"/>
    <dgm:cxn modelId="{8B60470E-5867-4CFE-BB03-A11F08FBC901}" type="presParOf" srcId="{C49E5562-0BB2-4EE2-A59C-0959E577801C}" destId="{520CF99E-8398-45A1-945E-E6DF057FC3D4}" srcOrd="2" destOrd="0" presId="urn:microsoft.com/office/officeart/2005/8/layout/hList9"/>
    <dgm:cxn modelId="{3E953F59-D741-4040-AB43-F4388B7EE4DC}" type="presParOf" srcId="{C49E5562-0BB2-4EE2-A59C-0959E577801C}" destId="{5FCBB831-1432-4B9A-9EED-18E7E5BBE157}" srcOrd="3" destOrd="0" presId="urn:microsoft.com/office/officeart/2005/8/layout/hList9"/>
    <dgm:cxn modelId="{193C7443-A07F-49B2-B1F5-B897876FA57E}" type="presParOf" srcId="{C49E5562-0BB2-4EE2-A59C-0959E577801C}" destId="{136F05C9-9351-4FF8-85B4-F1EFB239D0F1}" srcOrd="4" destOrd="0" presId="urn:microsoft.com/office/officeart/2005/8/layout/hList9"/>
    <dgm:cxn modelId="{40DC4E20-475A-4850-81DE-8423FB95787C}" type="presParOf" srcId="{C49E5562-0BB2-4EE2-A59C-0959E577801C}" destId="{639978C9-D2FC-401D-A1A6-A70DAEBC87DE}" srcOrd="5" destOrd="0" presId="urn:microsoft.com/office/officeart/2005/8/layout/hList9"/>
    <dgm:cxn modelId="{211C5A15-AC62-43AC-9E2A-8F8ECC2E7F55}" type="presParOf" srcId="{C49E5562-0BB2-4EE2-A59C-0959E577801C}" destId="{1D0AE511-0356-4E46-8DC0-0FCFB5476E88}" srcOrd="6" destOrd="0" presId="urn:microsoft.com/office/officeart/2005/8/layout/hList9"/>
    <dgm:cxn modelId="{D57C4ED9-DA54-41BB-85F8-117980419CBB}" type="presParOf" srcId="{1D0AE511-0356-4E46-8DC0-0FCFB5476E88}" destId="{1E7E3C02-A2F2-4FE8-BD94-D718A2C6BC5B}" srcOrd="0" destOrd="0" presId="urn:microsoft.com/office/officeart/2005/8/layout/hList9"/>
    <dgm:cxn modelId="{F82B98C3-2ABA-4A4D-A25C-F5646FD3437B}" type="presParOf" srcId="{1D0AE511-0356-4E46-8DC0-0FCFB5476E88}" destId="{DB1CBE80-2CFA-4F2D-8B76-3C377850E4FA}" srcOrd="1" destOrd="0" presId="urn:microsoft.com/office/officeart/2005/8/layout/hList9"/>
    <dgm:cxn modelId="{ADCC92B8-C48D-4D7A-B4E8-59623D7C0A82}" type="presParOf" srcId="{DB1CBE80-2CFA-4F2D-8B76-3C377850E4FA}" destId="{5B396B11-D56A-4B35-8AE2-B7BC4AB50023}" srcOrd="0" destOrd="0" presId="urn:microsoft.com/office/officeart/2005/8/layout/hList9"/>
    <dgm:cxn modelId="{615703CB-F129-447F-9B70-C2ABBDC92E17}" type="presParOf" srcId="{DB1CBE80-2CFA-4F2D-8B76-3C377850E4FA}" destId="{3AD6A119-CDD9-4F2D-982E-0267529F3080}" srcOrd="1" destOrd="0" presId="urn:microsoft.com/office/officeart/2005/8/layout/hList9"/>
    <dgm:cxn modelId="{703A3230-6267-43D1-A189-5C358B9766AB}" type="presParOf" srcId="{1D0AE511-0356-4E46-8DC0-0FCFB5476E88}" destId="{F4D00C6B-DFF7-4567-BC24-56B926EA55BE}" srcOrd="2" destOrd="0" presId="urn:microsoft.com/office/officeart/2005/8/layout/hList9"/>
    <dgm:cxn modelId="{91766F13-1D3D-4B76-BCDE-49F3D820E0FE}" type="presParOf" srcId="{F4D00C6B-DFF7-4567-BC24-56B926EA55BE}" destId="{E64F9632-ECED-4C1E-B14E-61642D726746}" srcOrd="0" destOrd="0" presId="urn:microsoft.com/office/officeart/2005/8/layout/hList9"/>
    <dgm:cxn modelId="{51B16531-7F53-4580-A460-39F0FA58C582}" type="presParOf" srcId="{F4D00C6B-DFF7-4567-BC24-56B926EA55BE}" destId="{F66D8AF7-044D-4B67-9D1D-AFE4529A22F8}" srcOrd="1" destOrd="0" presId="urn:microsoft.com/office/officeart/2005/8/layout/hList9"/>
    <dgm:cxn modelId="{FF77269D-4BFE-4125-9905-BFDB4D3D808A}" type="presParOf" srcId="{1D0AE511-0356-4E46-8DC0-0FCFB5476E88}" destId="{1F7ABFB4-1DB0-40C1-89D7-86AD76A5DC18}" srcOrd="3" destOrd="0" presId="urn:microsoft.com/office/officeart/2005/8/layout/hList9"/>
    <dgm:cxn modelId="{8E65352A-76CC-405D-AD77-385FACD2289A}" type="presParOf" srcId="{1F7ABFB4-1DB0-40C1-89D7-86AD76A5DC18}" destId="{1685FABD-E8EE-4DE0-A940-B8CBF817E889}" srcOrd="0" destOrd="0" presId="urn:microsoft.com/office/officeart/2005/8/layout/hList9"/>
    <dgm:cxn modelId="{DAEE0F3B-4018-482A-86C9-115EFED51E19}" type="presParOf" srcId="{1F7ABFB4-1DB0-40C1-89D7-86AD76A5DC18}" destId="{4FCFA13E-1619-4F8C-B633-0A3144CBC247}" srcOrd="1" destOrd="0" presId="urn:microsoft.com/office/officeart/2005/8/layout/hList9"/>
    <dgm:cxn modelId="{AC9019D2-C020-4106-8CA5-4576B33761A2}" type="presParOf" srcId="{C49E5562-0BB2-4EE2-A59C-0959E577801C}" destId="{AC27FEE6-42BF-4BD5-8B34-970A39AAD906}" srcOrd="7" destOrd="0" presId="urn:microsoft.com/office/officeart/2005/8/layout/hList9"/>
    <dgm:cxn modelId="{31ABC46D-66FB-48DE-8CC5-D67BCB43AD14}" type="presParOf" srcId="{C49E5562-0BB2-4EE2-A59C-0959E577801C}" destId="{B2875005-1B6A-452B-ABAE-28B104DF7051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8D7815-2E3C-4D54-9237-67568B35B27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E3633D-5D03-4F47-A44E-C608BE023C39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Experience pleasure</a:t>
          </a:r>
          <a:endParaRPr lang="en-US"/>
        </a:p>
      </dgm:t>
    </dgm:pt>
    <dgm:pt modelId="{E40F5F08-3ED4-4BBD-B95C-C99F3BECB4A3}" type="parTrans" cxnId="{E90B5D6D-951B-4D2F-A7CD-B5053CEC61EF}">
      <dgm:prSet/>
      <dgm:spPr/>
      <dgm:t>
        <a:bodyPr/>
        <a:lstStyle/>
        <a:p>
          <a:endParaRPr lang="en-US"/>
        </a:p>
      </dgm:t>
    </dgm:pt>
    <dgm:pt modelId="{F0249233-4588-4F41-90EA-8FBF6BD18E9D}" type="sibTrans" cxnId="{E90B5D6D-951B-4D2F-A7CD-B5053CEC61EF}">
      <dgm:prSet/>
      <dgm:spPr/>
      <dgm:t>
        <a:bodyPr/>
        <a:lstStyle/>
        <a:p>
          <a:endParaRPr lang="en-US"/>
        </a:p>
      </dgm:t>
    </dgm:pt>
    <dgm:pt modelId="{6148FD40-50AA-4596-BD4A-C533C7FF1C61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Addiction</a:t>
          </a:r>
          <a:endParaRPr lang="en-US"/>
        </a:p>
      </dgm:t>
    </dgm:pt>
    <dgm:pt modelId="{ACDD0EBD-0A95-45D5-AC22-8DE79E0DE254}" type="parTrans" cxnId="{5B62BFE7-92A7-46FA-986E-BAD4470DD952}">
      <dgm:prSet/>
      <dgm:spPr/>
    </dgm:pt>
    <dgm:pt modelId="{DE5EC3B3-9F6D-437F-B696-E6D2C099A8C4}" type="sibTrans" cxnId="{5B62BFE7-92A7-46FA-986E-BAD4470DD952}">
      <dgm:prSet/>
      <dgm:spPr/>
    </dgm:pt>
    <dgm:pt modelId="{19863784-B2D8-4832-A917-C204F2E7597C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Reduce Stress</a:t>
          </a:r>
        </a:p>
      </dgm:t>
    </dgm:pt>
    <dgm:pt modelId="{F8A06964-84A1-4D42-AEB1-D8D275D752B4}" type="parTrans" cxnId="{7A39AD2F-1A7D-4F75-B5DB-6751AC76A3E7}">
      <dgm:prSet/>
      <dgm:spPr/>
    </dgm:pt>
    <dgm:pt modelId="{74BC4ED5-C9FE-480D-9041-CCC901125D4E}" type="sibTrans" cxnId="{7A39AD2F-1A7D-4F75-B5DB-6751AC76A3E7}">
      <dgm:prSet/>
      <dgm:spPr/>
    </dgm:pt>
    <dgm:pt modelId="{79CA6FCC-F8DC-49D2-8492-08EF2B69DDA4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Social influence</a:t>
          </a:r>
          <a:endParaRPr lang="en-US"/>
        </a:p>
      </dgm:t>
    </dgm:pt>
    <dgm:pt modelId="{A06D1879-8D8D-4CAB-B037-3F87A4230351}" type="parTrans" cxnId="{153AB99B-1807-4E6E-8AB9-CF43A351806A}">
      <dgm:prSet/>
      <dgm:spPr/>
    </dgm:pt>
    <dgm:pt modelId="{34805ED8-99CA-4C1F-BC14-90415BC11CAD}" type="sibTrans" cxnId="{153AB99B-1807-4E6E-8AB9-CF43A351806A}">
      <dgm:prSet/>
      <dgm:spPr/>
    </dgm:pt>
    <dgm:pt modelId="{D86FD60B-F290-4F6A-9329-EEB16E74D74F}" type="pres">
      <dgm:prSet presAssocID="{E18D7815-2E3C-4D54-9237-67568B35B278}" presName="linear" presStyleCnt="0">
        <dgm:presLayoutVars>
          <dgm:animLvl val="lvl"/>
          <dgm:resizeHandles val="exact"/>
        </dgm:presLayoutVars>
      </dgm:prSet>
      <dgm:spPr/>
    </dgm:pt>
    <dgm:pt modelId="{29DE660F-44CB-48AC-9CB1-80A5947C983E}" type="pres">
      <dgm:prSet presAssocID="{C6E3633D-5D03-4F47-A44E-C608BE023C3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88704C1-DA6E-469A-9880-26AAC50ABA6A}" type="pres">
      <dgm:prSet presAssocID="{F0249233-4588-4F41-90EA-8FBF6BD18E9D}" presName="spacer" presStyleCnt="0"/>
      <dgm:spPr/>
    </dgm:pt>
    <dgm:pt modelId="{0E8E6BB8-047C-47BA-AD50-322CD0E465BC}" type="pres">
      <dgm:prSet presAssocID="{19863784-B2D8-4832-A917-C204F2E7597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036A65F-CBF9-4665-9BFD-2B55D4F86786}" type="pres">
      <dgm:prSet presAssocID="{74BC4ED5-C9FE-480D-9041-CCC901125D4E}" presName="spacer" presStyleCnt="0"/>
      <dgm:spPr/>
    </dgm:pt>
    <dgm:pt modelId="{F6806CAA-FB0C-40C2-8BE1-C21E308AAAC7}" type="pres">
      <dgm:prSet presAssocID="{79CA6FCC-F8DC-49D2-8492-08EF2B69DDA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C836AB0-A51D-41F7-B266-9ECFD6C94A8A}" type="pres">
      <dgm:prSet presAssocID="{34805ED8-99CA-4C1F-BC14-90415BC11CAD}" presName="spacer" presStyleCnt="0"/>
      <dgm:spPr/>
    </dgm:pt>
    <dgm:pt modelId="{A21AE8FC-112B-44C1-9AF1-DBA080CBA9F9}" type="pres">
      <dgm:prSet presAssocID="{6148FD40-50AA-4596-BD4A-C533C7FF1C6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A39AD2F-1A7D-4F75-B5DB-6751AC76A3E7}" srcId="{E18D7815-2E3C-4D54-9237-67568B35B278}" destId="{19863784-B2D8-4832-A917-C204F2E7597C}" srcOrd="1" destOrd="0" parTransId="{F8A06964-84A1-4D42-AEB1-D8D275D752B4}" sibTransId="{74BC4ED5-C9FE-480D-9041-CCC901125D4E}"/>
    <dgm:cxn modelId="{E90B5D6D-951B-4D2F-A7CD-B5053CEC61EF}" srcId="{E18D7815-2E3C-4D54-9237-67568B35B278}" destId="{C6E3633D-5D03-4F47-A44E-C608BE023C39}" srcOrd="0" destOrd="0" parTransId="{E40F5F08-3ED4-4BBD-B95C-C99F3BECB4A3}" sibTransId="{F0249233-4588-4F41-90EA-8FBF6BD18E9D}"/>
    <dgm:cxn modelId="{0AB58A90-4B25-4670-9960-4F9A95B2FED3}" type="presOf" srcId="{19863784-B2D8-4832-A917-C204F2E7597C}" destId="{0E8E6BB8-047C-47BA-AD50-322CD0E465BC}" srcOrd="0" destOrd="0" presId="urn:microsoft.com/office/officeart/2005/8/layout/vList2"/>
    <dgm:cxn modelId="{153AB99B-1807-4E6E-8AB9-CF43A351806A}" srcId="{E18D7815-2E3C-4D54-9237-67568B35B278}" destId="{79CA6FCC-F8DC-49D2-8492-08EF2B69DDA4}" srcOrd="2" destOrd="0" parTransId="{A06D1879-8D8D-4CAB-B037-3F87A4230351}" sibTransId="{34805ED8-99CA-4C1F-BC14-90415BC11CAD}"/>
    <dgm:cxn modelId="{B18EC4A2-2EDF-43C4-9594-3088B425B555}" type="presOf" srcId="{6148FD40-50AA-4596-BD4A-C533C7FF1C61}" destId="{A21AE8FC-112B-44C1-9AF1-DBA080CBA9F9}" srcOrd="0" destOrd="0" presId="urn:microsoft.com/office/officeart/2005/8/layout/vList2"/>
    <dgm:cxn modelId="{78E6C1C5-F4A1-44C1-825E-582A767728B5}" type="presOf" srcId="{E18D7815-2E3C-4D54-9237-67568B35B278}" destId="{D86FD60B-F290-4F6A-9329-EEB16E74D74F}" srcOrd="0" destOrd="0" presId="urn:microsoft.com/office/officeart/2005/8/layout/vList2"/>
    <dgm:cxn modelId="{8D47A3D5-A074-4789-8FB7-6F25F3CCDEE3}" type="presOf" srcId="{C6E3633D-5D03-4F47-A44E-C608BE023C39}" destId="{29DE660F-44CB-48AC-9CB1-80A5947C983E}" srcOrd="0" destOrd="0" presId="urn:microsoft.com/office/officeart/2005/8/layout/vList2"/>
    <dgm:cxn modelId="{C6E37FE1-7957-478D-A7AF-1C74005407F5}" type="presOf" srcId="{79CA6FCC-F8DC-49D2-8492-08EF2B69DDA4}" destId="{F6806CAA-FB0C-40C2-8BE1-C21E308AAAC7}" srcOrd="0" destOrd="0" presId="urn:microsoft.com/office/officeart/2005/8/layout/vList2"/>
    <dgm:cxn modelId="{5B62BFE7-92A7-46FA-986E-BAD4470DD952}" srcId="{E18D7815-2E3C-4D54-9237-67568B35B278}" destId="{6148FD40-50AA-4596-BD4A-C533C7FF1C61}" srcOrd="3" destOrd="0" parTransId="{ACDD0EBD-0A95-45D5-AC22-8DE79E0DE254}" sibTransId="{DE5EC3B3-9F6D-437F-B696-E6D2C099A8C4}"/>
    <dgm:cxn modelId="{5BE33C85-101C-4F4E-B07B-6FE383D26453}" type="presParOf" srcId="{D86FD60B-F290-4F6A-9329-EEB16E74D74F}" destId="{29DE660F-44CB-48AC-9CB1-80A5947C983E}" srcOrd="0" destOrd="0" presId="urn:microsoft.com/office/officeart/2005/8/layout/vList2"/>
    <dgm:cxn modelId="{ECC36D81-AAE0-44BA-994C-E71F1207AFAB}" type="presParOf" srcId="{D86FD60B-F290-4F6A-9329-EEB16E74D74F}" destId="{E88704C1-DA6E-469A-9880-26AAC50ABA6A}" srcOrd="1" destOrd="0" presId="urn:microsoft.com/office/officeart/2005/8/layout/vList2"/>
    <dgm:cxn modelId="{C1F84D1B-B31C-40D8-915F-C14DAE5CDE6A}" type="presParOf" srcId="{D86FD60B-F290-4F6A-9329-EEB16E74D74F}" destId="{0E8E6BB8-047C-47BA-AD50-322CD0E465BC}" srcOrd="2" destOrd="0" presId="urn:microsoft.com/office/officeart/2005/8/layout/vList2"/>
    <dgm:cxn modelId="{D877329E-EFB1-4786-BB21-637522840E03}" type="presParOf" srcId="{D86FD60B-F290-4F6A-9329-EEB16E74D74F}" destId="{F036A65F-CBF9-4665-9BFD-2B55D4F86786}" srcOrd="3" destOrd="0" presId="urn:microsoft.com/office/officeart/2005/8/layout/vList2"/>
    <dgm:cxn modelId="{3A7EA9C6-BAF8-4C2A-8852-2F040487F7BB}" type="presParOf" srcId="{D86FD60B-F290-4F6A-9329-EEB16E74D74F}" destId="{F6806CAA-FB0C-40C2-8BE1-C21E308AAAC7}" srcOrd="4" destOrd="0" presId="urn:microsoft.com/office/officeart/2005/8/layout/vList2"/>
    <dgm:cxn modelId="{2D7B8704-22DD-4C3C-A78C-D1E699766CF1}" type="presParOf" srcId="{D86FD60B-F290-4F6A-9329-EEB16E74D74F}" destId="{6C836AB0-A51D-41F7-B266-9ECFD6C94A8A}" srcOrd="5" destOrd="0" presId="urn:microsoft.com/office/officeart/2005/8/layout/vList2"/>
    <dgm:cxn modelId="{CAF38161-A5DD-44B7-AE4D-387DDD2F07CF}" type="presParOf" srcId="{D86FD60B-F290-4F6A-9329-EEB16E74D74F}" destId="{A21AE8FC-112B-44C1-9AF1-DBA080CBA9F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245B065-E5B3-474A-9BC1-52D5C8E1B2D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911E8F-735D-4010-B838-ABF395AA9066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Corticostriatal brain reward circuit</a:t>
          </a:r>
          <a:endParaRPr lang="en-US"/>
        </a:p>
      </dgm:t>
    </dgm:pt>
    <dgm:pt modelId="{8893E59A-167B-46D2-BC7D-D872E3BE1D91}" type="parTrans" cxnId="{C30D060F-B489-465E-B789-110FBA863819}">
      <dgm:prSet/>
      <dgm:spPr/>
      <dgm:t>
        <a:bodyPr/>
        <a:lstStyle/>
        <a:p>
          <a:endParaRPr lang="en-US"/>
        </a:p>
      </dgm:t>
    </dgm:pt>
    <dgm:pt modelId="{24328935-38AA-4BC1-87C4-5DFFAAF127D9}" type="sibTrans" cxnId="{C30D060F-B489-465E-B789-110FBA863819}">
      <dgm:prSet/>
      <dgm:spPr/>
      <dgm:t>
        <a:bodyPr/>
        <a:lstStyle/>
        <a:p>
          <a:endParaRPr lang="en-US"/>
        </a:p>
      </dgm:t>
    </dgm:pt>
    <dgm:pt modelId="{EC03BEAB-EF96-4781-9F0F-4BDAC5BBD328}" type="pres">
      <dgm:prSet presAssocID="{A245B065-E5B3-474A-9BC1-52D5C8E1B2DC}" presName="linear" presStyleCnt="0">
        <dgm:presLayoutVars>
          <dgm:animLvl val="lvl"/>
          <dgm:resizeHandles val="exact"/>
        </dgm:presLayoutVars>
      </dgm:prSet>
      <dgm:spPr/>
    </dgm:pt>
    <dgm:pt modelId="{C036F8DB-C7FE-44A0-859D-B22CA243D8F7}" type="pres">
      <dgm:prSet presAssocID="{63911E8F-735D-4010-B838-ABF395AA9066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30D060F-B489-465E-B789-110FBA863819}" srcId="{A245B065-E5B3-474A-9BC1-52D5C8E1B2DC}" destId="{63911E8F-735D-4010-B838-ABF395AA9066}" srcOrd="0" destOrd="0" parTransId="{8893E59A-167B-46D2-BC7D-D872E3BE1D91}" sibTransId="{24328935-38AA-4BC1-87C4-5DFFAAF127D9}"/>
    <dgm:cxn modelId="{14525C26-5390-4D1D-A3FD-9CB4847BE8B5}" type="presOf" srcId="{63911E8F-735D-4010-B838-ABF395AA9066}" destId="{C036F8DB-C7FE-44A0-859D-B22CA243D8F7}" srcOrd="0" destOrd="0" presId="urn:microsoft.com/office/officeart/2005/8/layout/vList2"/>
    <dgm:cxn modelId="{CF6614A8-AA48-43F4-AD7B-1CB4CA6C0D1F}" type="presOf" srcId="{A245B065-E5B3-474A-9BC1-52D5C8E1B2DC}" destId="{EC03BEAB-EF96-4781-9F0F-4BDAC5BBD328}" srcOrd="0" destOrd="0" presId="urn:microsoft.com/office/officeart/2005/8/layout/vList2"/>
    <dgm:cxn modelId="{3231A70B-9A24-49C5-9B2E-29F70AAC9726}" type="presParOf" srcId="{EC03BEAB-EF96-4781-9F0F-4BDAC5BBD328}" destId="{C036F8DB-C7FE-44A0-859D-B22CA243D8F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E08C1A5-EF35-45CB-9045-E44053A15F2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BFD9C5-FB6A-4DF5-8C0B-76701194DB8C}">
      <dgm:prSet phldrT="[Text]" phldr="0"/>
      <dgm:spPr/>
      <dgm:t>
        <a:bodyPr/>
        <a:lstStyle/>
        <a:p>
          <a:pPr rtl="0"/>
          <a:r>
            <a:rPr lang="en-US">
              <a:solidFill>
                <a:schemeClr val="bg1"/>
              </a:solidFill>
              <a:latin typeface="Calibri Light" panose="020F0302020204030204"/>
            </a:rPr>
            <a:t>Neuroadaptations in </a:t>
          </a:r>
          <a:r>
            <a:rPr lang="en-US" err="1">
              <a:solidFill>
                <a:schemeClr val="bg1"/>
              </a:solidFill>
              <a:latin typeface="Calibri Light" panose="020F0302020204030204"/>
            </a:rPr>
            <a:t>corticostriatal</a:t>
          </a:r>
          <a:r>
            <a:rPr lang="en-US">
              <a:solidFill>
                <a:schemeClr val="bg1"/>
              </a:solidFill>
              <a:latin typeface="Calibri Light" panose="020F0302020204030204"/>
            </a:rPr>
            <a:t> brain reward circuit</a:t>
          </a:r>
          <a:endParaRPr lang="en-US">
            <a:solidFill>
              <a:schemeClr val="bg1"/>
            </a:solidFill>
          </a:endParaRPr>
        </a:p>
      </dgm:t>
    </dgm:pt>
    <dgm:pt modelId="{BB0B240E-7E4C-48CE-BC22-B188D426A983}" type="parTrans" cxnId="{FC90678C-916E-4545-823A-D777060CF232}">
      <dgm:prSet/>
      <dgm:spPr/>
      <dgm:t>
        <a:bodyPr/>
        <a:lstStyle/>
        <a:p>
          <a:endParaRPr lang="en-US"/>
        </a:p>
      </dgm:t>
    </dgm:pt>
    <dgm:pt modelId="{6E299FE6-5EB2-4BE3-B6F9-1953ABB7D55B}" type="sibTrans" cxnId="{FC90678C-916E-4545-823A-D777060CF232}">
      <dgm:prSet/>
      <dgm:spPr/>
      <dgm:t>
        <a:bodyPr/>
        <a:lstStyle/>
        <a:p>
          <a:endParaRPr lang="en-US"/>
        </a:p>
      </dgm:t>
    </dgm:pt>
    <dgm:pt modelId="{F5350881-2B52-459B-B3B8-82FC4240FBE5}" type="pres">
      <dgm:prSet presAssocID="{FE08C1A5-EF35-45CB-9045-E44053A15F2F}" presName="diagram" presStyleCnt="0">
        <dgm:presLayoutVars>
          <dgm:dir/>
          <dgm:resizeHandles val="exact"/>
        </dgm:presLayoutVars>
      </dgm:prSet>
      <dgm:spPr/>
    </dgm:pt>
    <dgm:pt modelId="{BF3D9618-392E-41E7-B1D0-A0D15E78B115}" type="pres">
      <dgm:prSet presAssocID="{AEBFD9C5-FB6A-4DF5-8C0B-76701194DB8C}" presName="node" presStyleLbl="node1" presStyleIdx="0" presStyleCnt="1">
        <dgm:presLayoutVars>
          <dgm:bulletEnabled val="1"/>
        </dgm:presLayoutVars>
      </dgm:prSet>
      <dgm:spPr/>
    </dgm:pt>
  </dgm:ptLst>
  <dgm:cxnLst>
    <dgm:cxn modelId="{FC90678C-916E-4545-823A-D777060CF232}" srcId="{FE08C1A5-EF35-45CB-9045-E44053A15F2F}" destId="{AEBFD9C5-FB6A-4DF5-8C0B-76701194DB8C}" srcOrd="0" destOrd="0" parTransId="{BB0B240E-7E4C-48CE-BC22-B188D426A983}" sibTransId="{6E299FE6-5EB2-4BE3-B6F9-1953ABB7D55B}"/>
    <dgm:cxn modelId="{23C7D78F-ABAD-45F0-AA55-0E50F76A2D1C}" type="presOf" srcId="{FE08C1A5-EF35-45CB-9045-E44053A15F2F}" destId="{F5350881-2B52-459B-B3B8-82FC4240FBE5}" srcOrd="0" destOrd="0" presId="urn:microsoft.com/office/officeart/2005/8/layout/default"/>
    <dgm:cxn modelId="{014C1999-93CE-40A8-A764-2AC0C47FEF0B}" type="presOf" srcId="{AEBFD9C5-FB6A-4DF5-8C0B-76701194DB8C}" destId="{BF3D9618-392E-41E7-B1D0-A0D15E78B115}" srcOrd="0" destOrd="0" presId="urn:microsoft.com/office/officeart/2005/8/layout/default"/>
    <dgm:cxn modelId="{F76A4481-06B9-449B-84D4-2D8B70215228}" type="presParOf" srcId="{F5350881-2B52-459B-B3B8-82FC4240FBE5}" destId="{BF3D9618-392E-41E7-B1D0-A0D15E78B11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DB43469-FC01-44D1-BB76-7347EC1B18F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80711C-85B5-44F6-9B08-01EA753F95F9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HPA axis</a:t>
          </a:r>
          <a:endParaRPr lang="en-US"/>
        </a:p>
      </dgm:t>
    </dgm:pt>
    <dgm:pt modelId="{DA8E7296-A809-4EF3-9A81-E02A8113AB36}" type="parTrans" cxnId="{23C56474-DCF2-42B2-9C90-04D425895579}">
      <dgm:prSet/>
      <dgm:spPr/>
      <dgm:t>
        <a:bodyPr/>
        <a:lstStyle/>
        <a:p>
          <a:endParaRPr lang="en-US"/>
        </a:p>
      </dgm:t>
    </dgm:pt>
    <dgm:pt modelId="{EC02322A-2B6D-46B7-9697-64E0AF7F9C53}" type="sibTrans" cxnId="{23C56474-DCF2-42B2-9C90-04D425895579}">
      <dgm:prSet/>
      <dgm:spPr/>
      <dgm:t>
        <a:bodyPr/>
        <a:lstStyle/>
        <a:p>
          <a:endParaRPr lang="en-US"/>
        </a:p>
      </dgm:t>
    </dgm:pt>
    <dgm:pt modelId="{B71E9F1A-3EFF-44F8-97CC-E4E835C038AA}" type="pres">
      <dgm:prSet presAssocID="{0DB43469-FC01-44D1-BB76-7347EC1B18F9}" presName="linear" presStyleCnt="0">
        <dgm:presLayoutVars>
          <dgm:animLvl val="lvl"/>
          <dgm:resizeHandles val="exact"/>
        </dgm:presLayoutVars>
      </dgm:prSet>
      <dgm:spPr/>
    </dgm:pt>
    <dgm:pt modelId="{A6DB2F5C-018A-486C-BF66-76E439EA3ED5}" type="pres">
      <dgm:prSet presAssocID="{8E80711C-85B5-44F6-9B08-01EA753F95F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DB53803-28E1-4A60-9414-93071160C867}" type="presOf" srcId="{8E80711C-85B5-44F6-9B08-01EA753F95F9}" destId="{A6DB2F5C-018A-486C-BF66-76E439EA3ED5}" srcOrd="0" destOrd="0" presId="urn:microsoft.com/office/officeart/2005/8/layout/vList2"/>
    <dgm:cxn modelId="{526EC864-786E-440E-BCFC-0983CBFA6D4E}" type="presOf" srcId="{0DB43469-FC01-44D1-BB76-7347EC1B18F9}" destId="{B71E9F1A-3EFF-44F8-97CC-E4E835C038AA}" srcOrd="0" destOrd="0" presId="urn:microsoft.com/office/officeart/2005/8/layout/vList2"/>
    <dgm:cxn modelId="{23C56474-DCF2-42B2-9C90-04D425895579}" srcId="{0DB43469-FC01-44D1-BB76-7347EC1B18F9}" destId="{8E80711C-85B5-44F6-9B08-01EA753F95F9}" srcOrd="0" destOrd="0" parTransId="{DA8E7296-A809-4EF3-9A81-E02A8113AB36}" sibTransId="{EC02322A-2B6D-46B7-9697-64E0AF7F9C53}"/>
    <dgm:cxn modelId="{07876022-8227-41A2-9E8F-B959334F1823}" type="presParOf" srcId="{B71E9F1A-3EFF-44F8-97CC-E4E835C038AA}" destId="{A6DB2F5C-018A-486C-BF66-76E439EA3E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79BF0E7-CF6D-4776-AD69-5178B95AFD2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A75E51-07A2-4DEE-BACD-E890761ABF72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Acute Effects</a:t>
          </a:r>
          <a:endParaRPr lang="en-US"/>
        </a:p>
      </dgm:t>
    </dgm:pt>
    <dgm:pt modelId="{AB8885C4-629D-4A58-B438-8718B67329D1}" type="parTrans" cxnId="{BB7B01E1-8069-4E3C-8925-DC5A9AFFE3EB}">
      <dgm:prSet/>
      <dgm:spPr/>
      <dgm:t>
        <a:bodyPr/>
        <a:lstStyle/>
        <a:p>
          <a:endParaRPr lang="en-US"/>
        </a:p>
      </dgm:t>
    </dgm:pt>
    <dgm:pt modelId="{49E7C0DB-61B9-4E04-9346-E59B84419E30}" type="sibTrans" cxnId="{BB7B01E1-8069-4E3C-8925-DC5A9AFFE3EB}">
      <dgm:prSet/>
      <dgm:spPr/>
      <dgm:t>
        <a:bodyPr/>
        <a:lstStyle/>
        <a:p>
          <a:endParaRPr lang="en-US"/>
        </a:p>
      </dgm:t>
    </dgm:pt>
    <dgm:pt modelId="{F471E0FA-C286-49C9-B70C-1729E0C96D07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Chronic Effects</a:t>
          </a:r>
          <a:endParaRPr lang="en-US"/>
        </a:p>
      </dgm:t>
    </dgm:pt>
    <dgm:pt modelId="{B72A8392-4F3C-4A68-A83A-378E2BAD8CA7}" type="parTrans" cxnId="{DA30DC85-7F2F-4368-A3A1-6EE8E9FDED59}">
      <dgm:prSet/>
      <dgm:spPr/>
      <dgm:t>
        <a:bodyPr/>
        <a:lstStyle/>
        <a:p>
          <a:endParaRPr lang="en-US"/>
        </a:p>
      </dgm:t>
    </dgm:pt>
    <dgm:pt modelId="{14CD4802-3C06-42D7-AC95-767DE9AE91E5}" type="sibTrans" cxnId="{DA30DC85-7F2F-4368-A3A1-6EE8E9FDED59}">
      <dgm:prSet/>
      <dgm:spPr/>
      <dgm:t>
        <a:bodyPr/>
        <a:lstStyle/>
        <a:p>
          <a:endParaRPr lang="en-US"/>
        </a:p>
      </dgm:t>
    </dgm:pt>
    <dgm:pt modelId="{0CC199BA-B110-49D9-9EF0-9F26540202F4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Withdrawal Effects</a:t>
          </a:r>
          <a:endParaRPr lang="en-US"/>
        </a:p>
      </dgm:t>
    </dgm:pt>
    <dgm:pt modelId="{F1822CEF-B2EC-4254-B0AF-8E9B73399CA6}" type="parTrans" cxnId="{63872951-3345-4F2C-97A7-F6F0239AAE74}">
      <dgm:prSet/>
      <dgm:spPr/>
      <dgm:t>
        <a:bodyPr/>
        <a:lstStyle/>
        <a:p>
          <a:endParaRPr lang="en-US"/>
        </a:p>
      </dgm:t>
    </dgm:pt>
    <dgm:pt modelId="{172AA51A-F1E2-43DB-9034-7AC828DA5F11}" type="sibTrans" cxnId="{63872951-3345-4F2C-97A7-F6F0239AAE74}">
      <dgm:prSet/>
      <dgm:spPr/>
      <dgm:t>
        <a:bodyPr/>
        <a:lstStyle/>
        <a:p>
          <a:endParaRPr lang="en-US"/>
        </a:p>
      </dgm:t>
    </dgm:pt>
    <dgm:pt modelId="{D7F092F0-6B0D-4816-B611-1ABD6EEFBF4C}" type="pres">
      <dgm:prSet presAssocID="{E79BF0E7-CF6D-4776-AD69-5178B95AFD28}" presName="diagram" presStyleCnt="0">
        <dgm:presLayoutVars>
          <dgm:dir/>
          <dgm:resizeHandles val="exact"/>
        </dgm:presLayoutVars>
      </dgm:prSet>
      <dgm:spPr/>
    </dgm:pt>
    <dgm:pt modelId="{C5EE50B1-A786-460D-A3C1-40FA2408F848}" type="pres">
      <dgm:prSet presAssocID="{66A75E51-07A2-4DEE-BACD-E890761ABF72}" presName="node" presStyleLbl="node1" presStyleIdx="0" presStyleCnt="3">
        <dgm:presLayoutVars>
          <dgm:bulletEnabled val="1"/>
        </dgm:presLayoutVars>
      </dgm:prSet>
      <dgm:spPr/>
    </dgm:pt>
    <dgm:pt modelId="{DBFC16E3-3559-4C02-A643-FB9BF4C2FE72}" type="pres">
      <dgm:prSet presAssocID="{49E7C0DB-61B9-4E04-9346-E59B84419E30}" presName="sibTrans" presStyleCnt="0"/>
      <dgm:spPr/>
    </dgm:pt>
    <dgm:pt modelId="{29D13A9B-533E-4279-AE17-F2E63211B61E}" type="pres">
      <dgm:prSet presAssocID="{F471E0FA-C286-49C9-B70C-1729E0C96D07}" presName="node" presStyleLbl="node1" presStyleIdx="1" presStyleCnt="3">
        <dgm:presLayoutVars>
          <dgm:bulletEnabled val="1"/>
        </dgm:presLayoutVars>
      </dgm:prSet>
      <dgm:spPr/>
    </dgm:pt>
    <dgm:pt modelId="{1860830A-49CE-43A7-80AB-ACE9802B8299}" type="pres">
      <dgm:prSet presAssocID="{14CD4802-3C06-42D7-AC95-767DE9AE91E5}" presName="sibTrans" presStyleCnt="0"/>
      <dgm:spPr/>
    </dgm:pt>
    <dgm:pt modelId="{93F05553-042B-4869-B381-3C448FB0AE9B}" type="pres">
      <dgm:prSet presAssocID="{0CC199BA-B110-49D9-9EF0-9F26540202F4}" presName="node" presStyleLbl="node1" presStyleIdx="2" presStyleCnt="3">
        <dgm:presLayoutVars>
          <dgm:bulletEnabled val="1"/>
        </dgm:presLayoutVars>
      </dgm:prSet>
      <dgm:spPr/>
    </dgm:pt>
  </dgm:ptLst>
  <dgm:cxnLst>
    <dgm:cxn modelId="{63872951-3345-4F2C-97A7-F6F0239AAE74}" srcId="{E79BF0E7-CF6D-4776-AD69-5178B95AFD28}" destId="{0CC199BA-B110-49D9-9EF0-9F26540202F4}" srcOrd="2" destOrd="0" parTransId="{F1822CEF-B2EC-4254-B0AF-8E9B73399CA6}" sibTransId="{172AA51A-F1E2-43DB-9034-7AC828DA5F11}"/>
    <dgm:cxn modelId="{DA30DC85-7F2F-4368-A3A1-6EE8E9FDED59}" srcId="{E79BF0E7-CF6D-4776-AD69-5178B95AFD28}" destId="{F471E0FA-C286-49C9-B70C-1729E0C96D07}" srcOrd="1" destOrd="0" parTransId="{B72A8392-4F3C-4A68-A83A-378E2BAD8CA7}" sibTransId="{14CD4802-3C06-42D7-AC95-767DE9AE91E5}"/>
    <dgm:cxn modelId="{E35C1894-E2A0-4FE5-A41A-7BB2F09E9757}" type="presOf" srcId="{F471E0FA-C286-49C9-B70C-1729E0C96D07}" destId="{29D13A9B-533E-4279-AE17-F2E63211B61E}" srcOrd="0" destOrd="0" presId="urn:microsoft.com/office/officeart/2005/8/layout/default"/>
    <dgm:cxn modelId="{BC721DA1-6783-4A7F-82CF-2C3B48235F94}" type="presOf" srcId="{66A75E51-07A2-4DEE-BACD-E890761ABF72}" destId="{C5EE50B1-A786-460D-A3C1-40FA2408F848}" srcOrd="0" destOrd="0" presId="urn:microsoft.com/office/officeart/2005/8/layout/default"/>
    <dgm:cxn modelId="{7BEECBA3-D33E-44EF-839F-8D7D6781CC58}" type="presOf" srcId="{0CC199BA-B110-49D9-9EF0-9F26540202F4}" destId="{93F05553-042B-4869-B381-3C448FB0AE9B}" srcOrd="0" destOrd="0" presId="urn:microsoft.com/office/officeart/2005/8/layout/default"/>
    <dgm:cxn modelId="{BC14B0A5-C9B1-4C8B-8CCF-CCAD5C9AED9A}" type="presOf" srcId="{E79BF0E7-CF6D-4776-AD69-5178B95AFD28}" destId="{D7F092F0-6B0D-4816-B611-1ABD6EEFBF4C}" srcOrd="0" destOrd="0" presId="urn:microsoft.com/office/officeart/2005/8/layout/default"/>
    <dgm:cxn modelId="{BB7B01E1-8069-4E3C-8925-DC5A9AFFE3EB}" srcId="{E79BF0E7-CF6D-4776-AD69-5178B95AFD28}" destId="{66A75E51-07A2-4DEE-BACD-E890761ABF72}" srcOrd="0" destOrd="0" parTransId="{AB8885C4-629D-4A58-B438-8718B67329D1}" sibTransId="{49E7C0DB-61B9-4E04-9346-E59B84419E30}"/>
    <dgm:cxn modelId="{3EFC1E35-71EA-450C-9F0A-C034B1921281}" type="presParOf" srcId="{D7F092F0-6B0D-4816-B611-1ABD6EEFBF4C}" destId="{C5EE50B1-A786-460D-A3C1-40FA2408F848}" srcOrd="0" destOrd="0" presId="urn:microsoft.com/office/officeart/2005/8/layout/default"/>
    <dgm:cxn modelId="{52F7F6E9-8A0A-41FC-B7A1-154322E5FAA5}" type="presParOf" srcId="{D7F092F0-6B0D-4816-B611-1ABD6EEFBF4C}" destId="{DBFC16E3-3559-4C02-A643-FB9BF4C2FE72}" srcOrd="1" destOrd="0" presId="urn:microsoft.com/office/officeart/2005/8/layout/default"/>
    <dgm:cxn modelId="{66ADE976-75DD-49B2-85AA-0E7FA5FDBEAB}" type="presParOf" srcId="{D7F092F0-6B0D-4816-B611-1ABD6EEFBF4C}" destId="{29D13A9B-533E-4279-AE17-F2E63211B61E}" srcOrd="2" destOrd="0" presId="urn:microsoft.com/office/officeart/2005/8/layout/default"/>
    <dgm:cxn modelId="{9A782C00-C55B-473C-88E4-51A57B12840D}" type="presParOf" srcId="{D7F092F0-6B0D-4816-B611-1ABD6EEFBF4C}" destId="{1860830A-49CE-43A7-80AB-ACE9802B8299}" srcOrd="3" destOrd="0" presId="urn:microsoft.com/office/officeart/2005/8/layout/default"/>
    <dgm:cxn modelId="{8182C5F5-2C76-4410-8464-23EB35F52EF8}" type="presParOf" srcId="{D7F092F0-6B0D-4816-B611-1ABD6EEFBF4C}" destId="{93F05553-042B-4869-B381-3C448FB0AE9B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2215CCF-508A-4B5F-B4F4-D81BD7E1326A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598AF370-D9AB-4F14-A872-EDF902C47A2C}">
      <dgm:prSet phldrT="[Text]" phldr="0"/>
      <dgm:spPr/>
      <dgm:t>
        <a:bodyPr/>
        <a:lstStyle/>
        <a:p>
          <a:r>
            <a:rPr lang="en-US">
              <a:latin typeface="Calibri Light" panose="020F0302020204030204"/>
            </a:rPr>
            <a:t>LH</a:t>
          </a:r>
          <a:endParaRPr lang="en-US"/>
        </a:p>
      </dgm:t>
    </dgm:pt>
    <dgm:pt modelId="{8B5D81D7-AC81-438B-BD6B-046B2DC3F55F}" type="parTrans" cxnId="{2BBF59B6-6252-436F-9279-2CED1698B473}">
      <dgm:prSet/>
      <dgm:spPr/>
    </dgm:pt>
    <dgm:pt modelId="{DD3DF0C8-9AF2-4327-9376-617F32AAA0ED}" type="sibTrans" cxnId="{2BBF59B6-6252-436F-9279-2CED1698B473}">
      <dgm:prSet/>
      <dgm:spPr/>
      <dgm:t>
        <a:bodyPr/>
        <a:lstStyle/>
        <a:p>
          <a:endParaRPr lang="en-US"/>
        </a:p>
      </dgm:t>
    </dgm:pt>
    <dgm:pt modelId="{3F90CA06-D584-4FCA-8500-4EAC6949E20F}">
      <dgm:prSet phldrT="[Text]" phldr="0"/>
      <dgm:spPr/>
      <dgm:t>
        <a:bodyPr/>
        <a:lstStyle/>
        <a:p>
          <a:r>
            <a:rPr lang="en-US">
              <a:latin typeface="Calibri Light" panose="020F0302020204030204"/>
            </a:rPr>
            <a:t>PVT</a:t>
          </a:r>
          <a:endParaRPr lang="en-US"/>
        </a:p>
      </dgm:t>
    </dgm:pt>
    <dgm:pt modelId="{9210E9A2-6AAB-463F-B3C2-E43E613EA0F9}" type="parTrans" cxnId="{B2E2C4BA-3E68-400C-9578-BBD04B4B3E6D}">
      <dgm:prSet/>
      <dgm:spPr/>
    </dgm:pt>
    <dgm:pt modelId="{DE7273CA-4C93-45F1-A610-B1B8FD28BD30}" type="sibTrans" cxnId="{B2E2C4BA-3E68-400C-9578-BBD04B4B3E6D}">
      <dgm:prSet/>
      <dgm:spPr/>
      <dgm:t>
        <a:bodyPr/>
        <a:lstStyle/>
        <a:p>
          <a:endParaRPr lang="en-US"/>
        </a:p>
      </dgm:t>
    </dgm:pt>
    <dgm:pt modelId="{7986FBDB-FE60-42DC-ACFC-B0CB1C2D501C}">
      <dgm:prSet phldrT="[Text]" phldr="0"/>
      <dgm:spPr/>
      <dgm:t>
        <a:bodyPr/>
        <a:lstStyle/>
        <a:p>
          <a:pPr rtl="0"/>
          <a:r>
            <a:rPr lang="en-US" err="1">
              <a:latin typeface="Calibri Light" panose="020F0302020204030204"/>
            </a:rPr>
            <a:t>CeA</a:t>
          </a:r>
          <a:r>
            <a:rPr lang="en-US">
              <a:latin typeface="Calibri Light" panose="020F0302020204030204"/>
            </a:rPr>
            <a:t>, BNST, </a:t>
          </a:r>
          <a:r>
            <a:rPr lang="en-US" err="1">
              <a:latin typeface="Calibri Light" panose="020F0302020204030204"/>
            </a:rPr>
            <a:t>NaC</a:t>
          </a:r>
          <a:r>
            <a:rPr lang="en-US">
              <a:latin typeface="Calibri Light" panose="020F0302020204030204"/>
            </a:rPr>
            <a:t>, VTA</a:t>
          </a:r>
          <a:endParaRPr lang="en-US"/>
        </a:p>
      </dgm:t>
    </dgm:pt>
    <dgm:pt modelId="{1F1086B3-6BCB-4AAE-BDED-A64E195FCB73}" type="parTrans" cxnId="{A4F9AE18-E2F1-486B-AEFF-62282729C886}">
      <dgm:prSet/>
      <dgm:spPr/>
    </dgm:pt>
    <dgm:pt modelId="{0223C894-E1E0-46B2-9766-A916CC22A0C8}" type="sibTrans" cxnId="{A4F9AE18-E2F1-486B-AEFF-62282729C886}">
      <dgm:prSet/>
      <dgm:spPr/>
    </dgm:pt>
    <dgm:pt modelId="{9E1DF039-AA3F-4359-BAAD-0E97A05D2ABD}" type="pres">
      <dgm:prSet presAssocID="{32215CCF-508A-4B5F-B4F4-D81BD7E1326A}" presName="linearFlow" presStyleCnt="0">
        <dgm:presLayoutVars>
          <dgm:resizeHandles val="exact"/>
        </dgm:presLayoutVars>
      </dgm:prSet>
      <dgm:spPr/>
    </dgm:pt>
    <dgm:pt modelId="{C06BA4C1-87DF-47BB-A6CC-110620FBA958}" type="pres">
      <dgm:prSet presAssocID="{598AF370-D9AB-4F14-A872-EDF902C47A2C}" presName="node" presStyleLbl="node1" presStyleIdx="0" presStyleCnt="3">
        <dgm:presLayoutVars>
          <dgm:bulletEnabled val="1"/>
        </dgm:presLayoutVars>
      </dgm:prSet>
      <dgm:spPr/>
    </dgm:pt>
    <dgm:pt modelId="{A1B8853D-6817-44C2-8FA8-83AABDE76465}" type="pres">
      <dgm:prSet presAssocID="{DD3DF0C8-9AF2-4327-9376-617F32AAA0ED}" presName="sibTrans" presStyleLbl="sibTrans2D1" presStyleIdx="0" presStyleCnt="2"/>
      <dgm:spPr/>
    </dgm:pt>
    <dgm:pt modelId="{4F6B1325-C035-4CE4-AC22-89D8F36C1F5B}" type="pres">
      <dgm:prSet presAssocID="{DD3DF0C8-9AF2-4327-9376-617F32AAA0ED}" presName="connectorText" presStyleLbl="sibTrans2D1" presStyleIdx="0" presStyleCnt="2"/>
      <dgm:spPr/>
    </dgm:pt>
    <dgm:pt modelId="{AA91BBE1-7D43-42BC-90FB-BF21A7F5329A}" type="pres">
      <dgm:prSet presAssocID="{3F90CA06-D584-4FCA-8500-4EAC6949E20F}" presName="node" presStyleLbl="node1" presStyleIdx="1" presStyleCnt="3">
        <dgm:presLayoutVars>
          <dgm:bulletEnabled val="1"/>
        </dgm:presLayoutVars>
      </dgm:prSet>
      <dgm:spPr/>
    </dgm:pt>
    <dgm:pt modelId="{798103B0-C5FA-4DDA-904C-3E66CD69C5AA}" type="pres">
      <dgm:prSet presAssocID="{DE7273CA-4C93-45F1-A610-B1B8FD28BD30}" presName="sibTrans" presStyleLbl="sibTrans2D1" presStyleIdx="1" presStyleCnt="2"/>
      <dgm:spPr/>
    </dgm:pt>
    <dgm:pt modelId="{65509701-42B7-404D-9633-1253603F5737}" type="pres">
      <dgm:prSet presAssocID="{DE7273CA-4C93-45F1-A610-B1B8FD28BD30}" presName="connectorText" presStyleLbl="sibTrans2D1" presStyleIdx="1" presStyleCnt="2"/>
      <dgm:spPr/>
    </dgm:pt>
    <dgm:pt modelId="{3186C91E-4B91-4FC8-8753-0F592588C538}" type="pres">
      <dgm:prSet presAssocID="{7986FBDB-FE60-42DC-ACFC-B0CB1C2D501C}" presName="node" presStyleLbl="node1" presStyleIdx="2" presStyleCnt="3">
        <dgm:presLayoutVars>
          <dgm:bulletEnabled val="1"/>
        </dgm:presLayoutVars>
      </dgm:prSet>
      <dgm:spPr/>
    </dgm:pt>
  </dgm:ptLst>
  <dgm:cxnLst>
    <dgm:cxn modelId="{C030160D-8F63-4905-9D19-224DF2F10520}" type="presOf" srcId="{DD3DF0C8-9AF2-4327-9376-617F32AAA0ED}" destId="{A1B8853D-6817-44C2-8FA8-83AABDE76465}" srcOrd="0" destOrd="0" presId="urn:microsoft.com/office/officeart/2005/8/layout/process2"/>
    <dgm:cxn modelId="{A4F9AE18-E2F1-486B-AEFF-62282729C886}" srcId="{32215CCF-508A-4B5F-B4F4-D81BD7E1326A}" destId="{7986FBDB-FE60-42DC-ACFC-B0CB1C2D501C}" srcOrd="2" destOrd="0" parTransId="{1F1086B3-6BCB-4AAE-BDED-A64E195FCB73}" sibTransId="{0223C894-E1E0-46B2-9766-A916CC22A0C8}"/>
    <dgm:cxn modelId="{32870F34-16FC-4848-BD0F-2868DDB34C8F}" type="presOf" srcId="{DD3DF0C8-9AF2-4327-9376-617F32AAA0ED}" destId="{4F6B1325-C035-4CE4-AC22-89D8F36C1F5B}" srcOrd="1" destOrd="0" presId="urn:microsoft.com/office/officeart/2005/8/layout/process2"/>
    <dgm:cxn modelId="{49ABE948-0397-45FA-8ACA-F4F76CA20C7B}" type="presOf" srcId="{7986FBDB-FE60-42DC-ACFC-B0CB1C2D501C}" destId="{3186C91E-4B91-4FC8-8753-0F592588C538}" srcOrd="0" destOrd="0" presId="urn:microsoft.com/office/officeart/2005/8/layout/process2"/>
    <dgm:cxn modelId="{1F17FE6B-F87C-4833-8200-94C3F870D12F}" type="presOf" srcId="{DE7273CA-4C93-45F1-A610-B1B8FD28BD30}" destId="{65509701-42B7-404D-9633-1253603F5737}" srcOrd="1" destOrd="0" presId="urn:microsoft.com/office/officeart/2005/8/layout/process2"/>
    <dgm:cxn modelId="{0B0E1E84-B1F2-409B-8F97-0436613EC815}" type="presOf" srcId="{3F90CA06-D584-4FCA-8500-4EAC6949E20F}" destId="{AA91BBE1-7D43-42BC-90FB-BF21A7F5329A}" srcOrd="0" destOrd="0" presId="urn:microsoft.com/office/officeart/2005/8/layout/process2"/>
    <dgm:cxn modelId="{A20F1093-301D-429B-8416-0E5D6A8C309A}" type="presOf" srcId="{DE7273CA-4C93-45F1-A610-B1B8FD28BD30}" destId="{798103B0-C5FA-4DDA-904C-3E66CD69C5AA}" srcOrd="0" destOrd="0" presId="urn:microsoft.com/office/officeart/2005/8/layout/process2"/>
    <dgm:cxn modelId="{B5B69D97-9674-48F1-8A77-E37280850FD9}" type="presOf" srcId="{32215CCF-508A-4B5F-B4F4-D81BD7E1326A}" destId="{9E1DF039-AA3F-4359-BAAD-0E97A05D2ABD}" srcOrd="0" destOrd="0" presId="urn:microsoft.com/office/officeart/2005/8/layout/process2"/>
    <dgm:cxn modelId="{2BBF59B6-6252-436F-9279-2CED1698B473}" srcId="{32215CCF-508A-4B5F-B4F4-D81BD7E1326A}" destId="{598AF370-D9AB-4F14-A872-EDF902C47A2C}" srcOrd="0" destOrd="0" parTransId="{8B5D81D7-AC81-438B-BD6B-046B2DC3F55F}" sibTransId="{DD3DF0C8-9AF2-4327-9376-617F32AAA0ED}"/>
    <dgm:cxn modelId="{B2E2C4BA-3E68-400C-9578-BBD04B4B3E6D}" srcId="{32215CCF-508A-4B5F-B4F4-D81BD7E1326A}" destId="{3F90CA06-D584-4FCA-8500-4EAC6949E20F}" srcOrd="1" destOrd="0" parTransId="{9210E9A2-6AAB-463F-B3C2-E43E613EA0F9}" sibTransId="{DE7273CA-4C93-45F1-A610-B1B8FD28BD30}"/>
    <dgm:cxn modelId="{3D6947E5-22E5-48C5-ACD0-4AEB41ED3DF5}" type="presOf" srcId="{598AF370-D9AB-4F14-A872-EDF902C47A2C}" destId="{C06BA4C1-87DF-47BB-A6CC-110620FBA958}" srcOrd="0" destOrd="0" presId="urn:microsoft.com/office/officeart/2005/8/layout/process2"/>
    <dgm:cxn modelId="{B6F5BD74-6C83-46D4-81E6-02B3143D1AB2}" type="presParOf" srcId="{9E1DF039-AA3F-4359-BAAD-0E97A05D2ABD}" destId="{C06BA4C1-87DF-47BB-A6CC-110620FBA958}" srcOrd="0" destOrd="0" presId="urn:microsoft.com/office/officeart/2005/8/layout/process2"/>
    <dgm:cxn modelId="{1409A937-61F4-4564-8670-7484154630BD}" type="presParOf" srcId="{9E1DF039-AA3F-4359-BAAD-0E97A05D2ABD}" destId="{A1B8853D-6817-44C2-8FA8-83AABDE76465}" srcOrd="1" destOrd="0" presId="urn:microsoft.com/office/officeart/2005/8/layout/process2"/>
    <dgm:cxn modelId="{19C5CDE6-D645-4936-B2F1-DED422AE4601}" type="presParOf" srcId="{A1B8853D-6817-44C2-8FA8-83AABDE76465}" destId="{4F6B1325-C035-4CE4-AC22-89D8F36C1F5B}" srcOrd="0" destOrd="0" presId="urn:microsoft.com/office/officeart/2005/8/layout/process2"/>
    <dgm:cxn modelId="{8EAE1785-C450-4379-89B5-71156E2B7BFF}" type="presParOf" srcId="{9E1DF039-AA3F-4359-BAAD-0E97A05D2ABD}" destId="{AA91BBE1-7D43-42BC-90FB-BF21A7F5329A}" srcOrd="2" destOrd="0" presId="urn:microsoft.com/office/officeart/2005/8/layout/process2"/>
    <dgm:cxn modelId="{C3AADC0C-970F-43E7-A4F4-6C45CA3A76EB}" type="presParOf" srcId="{9E1DF039-AA3F-4359-BAAD-0E97A05D2ABD}" destId="{798103B0-C5FA-4DDA-904C-3E66CD69C5AA}" srcOrd="3" destOrd="0" presId="urn:microsoft.com/office/officeart/2005/8/layout/process2"/>
    <dgm:cxn modelId="{D12E6FFE-9333-462C-9439-69E4C70738A0}" type="presParOf" srcId="{798103B0-C5FA-4DDA-904C-3E66CD69C5AA}" destId="{65509701-42B7-404D-9633-1253603F5737}" srcOrd="0" destOrd="0" presId="urn:microsoft.com/office/officeart/2005/8/layout/process2"/>
    <dgm:cxn modelId="{AC661109-9EBF-4F6F-BB5C-DCB2FE1A4399}" type="presParOf" srcId="{9E1DF039-AA3F-4359-BAAD-0E97A05D2ABD}" destId="{3186C91E-4B91-4FC8-8753-0F592588C538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6B29D2-067E-47BC-9AC4-59E4D169D536}">
      <dsp:nvSpPr>
        <dsp:cNvPr id="0" name=""/>
        <dsp:cNvSpPr/>
      </dsp:nvSpPr>
      <dsp:spPr>
        <a:xfrm>
          <a:off x="0" y="41811"/>
          <a:ext cx="7792528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Calibri Light" panose="020F0302020204030204"/>
            </a:rPr>
            <a:t>Orexin (</a:t>
          </a:r>
          <a:r>
            <a:rPr lang="en-US" sz="3200" kern="1200" err="1">
              <a:latin typeface="Calibri Light" panose="020F0302020204030204"/>
            </a:rPr>
            <a:t>Orx</a:t>
          </a:r>
          <a:r>
            <a:rPr lang="en-US" sz="3200" kern="1200">
              <a:latin typeface="Calibri Light" panose="020F0302020204030204"/>
            </a:rPr>
            <a:t>) / Hypocretin</a:t>
          </a:r>
          <a:endParaRPr lang="en-US" sz="3200" kern="1200"/>
        </a:p>
      </dsp:txBody>
      <dsp:txXfrm>
        <a:off x="37467" y="79278"/>
        <a:ext cx="7717594" cy="692586"/>
      </dsp:txXfrm>
    </dsp:sp>
    <dsp:sp modelId="{E56178A0-92C8-40D9-A430-D29D224E3492}">
      <dsp:nvSpPr>
        <dsp:cNvPr id="0" name=""/>
        <dsp:cNvSpPr/>
      </dsp:nvSpPr>
      <dsp:spPr>
        <a:xfrm>
          <a:off x="0" y="809331"/>
          <a:ext cx="7792528" cy="79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413" tIns="40640" rIns="227584" bIns="40640" numCol="1" spcCol="1270" anchor="t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>
              <a:latin typeface="Calibri Light" panose="020F0302020204030204"/>
            </a:rPr>
            <a:t>Neuropeptide in brain that regulates various physiological processes</a:t>
          </a:r>
          <a:endParaRPr lang="en-US" sz="2500" kern="1200"/>
        </a:p>
      </dsp:txBody>
      <dsp:txXfrm>
        <a:off x="0" y="809331"/>
        <a:ext cx="7792528" cy="794880"/>
      </dsp:txXfrm>
    </dsp:sp>
    <dsp:sp modelId="{C3779DF3-2D2F-4725-9312-BB3E764BACED}">
      <dsp:nvSpPr>
        <dsp:cNvPr id="0" name=""/>
        <dsp:cNvSpPr/>
      </dsp:nvSpPr>
      <dsp:spPr>
        <a:xfrm>
          <a:off x="0" y="1604211"/>
          <a:ext cx="7792528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Calibri Light" panose="020F0302020204030204"/>
            </a:rPr>
            <a:t>Paraventricular nucleus of the thalamus (PVT)</a:t>
          </a:r>
          <a:endParaRPr lang="en-US" sz="3200" kern="1200"/>
        </a:p>
      </dsp:txBody>
      <dsp:txXfrm>
        <a:off x="37467" y="1641678"/>
        <a:ext cx="7717594" cy="692586"/>
      </dsp:txXfrm>
    </dsp:sp>
    <dsp:sp modelId="{EC23151E-A61D-4616-BCF7-DCC65CD6C201}">
      <dsp:nvSpPr>
        <dsp:cNvPr id="0" name=""/>
        <dsp:cNvSpPr/>
      </dsp:nvSpPr>
      <dsp:spPr>
        <a:xfrm>
          <a:off x="0" y="2371732"/>
          <a:ext cx="7792528" cy="79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413" tIns="40640" rIns="227584" bIns="40640" numCol="1" spcCol="1270" anchor="t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>
              <a:latin typeface="Calibri Light" panose="020F0302020204030204"/>
            </a:rPr>
            <a:t>Relay station that regulates arousal, attention, and stress responses</a:t>
          </a:r>
          <a:endParaRPr lang="en-US" sz="2500" kern="1200"/>
        </a:p>
      </dsp:txBody>
      <dsp:txXfrm>
        <a:off x="0" y="2371732"/>
        <a:ext cx="7792528" cy="794880"/>
      </dsp:txXfrm>
    </dsp:sp>
    <dsp:sp modelId="{1BF7F313-4891-44B0-8223-A27ACC5A652D}">
      <dsp:nvSpPr>
        <dsp:cNvPr id="0" name=""/>
        <dsp:cNvSpPr/>
      </dsp:nvSpPr>
      <dsp:spPr>
        <a:xfrm>
          <a:off x="0" y="3166612"/>
          <a:ext cx="7792528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Calibri Light" panose="020F0302020204030204"/>
            </a:rPr>
            <a:t>Corticotropin-releasing factor (CRF or CRH)</a:t>
          </a:r>
        </a:p>
      </dsp:txBody>
      <dsp:txXfrm>
        <a:off x="37467" y="3204079"/>
        <a:ext cx="7717594" cy="692586"/>
      </dsp:txXfrm>
    </dsp:sp>
    <dsp:sp modelId="{E018A49D-E1AB-44CE-A93B-C8DD0DF9E944}">
      <dsp:nvSpPr>
        <dsp:cNvPr id="0" name=""/>
        <dsp:cNvSpPr/>
      </dsp:nvSpPr>
      <dsp:spPr>
        <a:xfrm>
          <a:off x="0" y="3934132"/>
          <a:ext cx="7792528" cy="529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413" tIns="40640" rIns="227584" bIns="40640" numCol="1" spcCol="1270" anchor="t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>
              <a:latin typeface="Calibri Light" panose="020F0302020204030204"/>
            </a:rPr>
            <a:t>Neuropeptide involved the brain stress circuit</a:t>
          </a:r>
        </a:p>
      </dsp:txBody>
      <dsp:txXfrm>
        <a:off x="0" y="3934132"/>
        <a:ext cx="7792528" cy="52992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72C16B-9D93-40DC-8463-B956B1A07D2A}">
      <dsp:nvSpPr>
        <dsp:cNvPr id="0" name=""/>
        <dsp:cNvSpPr/>
      </dsp:nvSpPr>
      <dsp:spPr>
        <a:xfrm>
          <a:off x="0" y="53214"/>
          <a:ext cx="9854090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Trebuchet MS" panose="020B0603020202020204"/>
            </a:rPr>
            <a:t>Prevalence of addiction</a:t>
          </a:r>
          <a:endParaRPr lang="en-US" sz="3000" kern="1200"/>
        </a:p>
      </dsp:txBody>
      <dsp:txXfrm>
        <a:off x="35125" y="88339"/>
        <a:ext cx="9783840" cy="649299"/>
      </dsp:txXfrm>
    </dsp:sp>
    <dsp:sp modelId="{976052CF-F7DD-45E6-B217-E2A47B26EBCC}">
      <dsp:nvSpPr>
        <dsp:cNvPr id="0" name=""/>
        <dsp:cNvSpPr/>
      </dsp:nvSpPr>
      <dsp:spPr>
        <a:xfrm>
          <a:off x="0" y="772764"/>
          <a:ext cx="9854090" cy="49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867" tIns="38100" rIns="213360" bIns="38100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b="0" kern="1200">
              <a:solidFill>
                <a:schemeClr val="bg1">
                  <a:lumMod val="50000"/>
                </a:schemeClr>
              </a:solidFill>
              <a:latin typeface="Calibri Light" panose="020F0302020204030204"/>
              <a:cs typeface="Calibri Light" panose="020F0302020204030204"/>
            </a:rPr>
            <a:t>2x increase in diagnosis</a:t>
          </a:r>
        </a:p>
      </dsp:txBody>
      <dsp:txXfrm>
        <a:off x="0" y="772764"/>
        <a:ext cx="9854090" cy="496800"/>
      </dsp:txXfrm>
    </dsp:sp>
    <dsp:sp modelId="{73335C15-6345-4C0C-9612-47AC34F0FEBD}">
      <dsp:nvSpPr>
        <dsp:cNvPr id="0" name=""/>
        <dsp:cNvSpPr/>
      </dsp:nvSpPr>
      <dsp:spPr>
        <a:xfrm>
          <a:off x="0" y="1269564"/>
          <a:ext cx="9854090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Trebuchet MS" panose="020B0603020202020204"/>
            </a:rPr>
            <a:t>Unknown circuitry interaction</a:t>
          </a:r>
          <a:endParaRPr lang="en-US" sz="3000" kern="1200"/>
        </a:p>
      </dsp:txBody>
      <dsp:txXfrm>
        <a:off x="35125" y="1304689"/>
        <a:ext cx="9783840" cy="649299"/>
      </dsp:txXfrm>
    </dsp:sp>
    <dsp:sp modelId="{0A3D95E1-E58C-475E-BE8B-7E22C7446359}">
      <dsp:nvSpPr>
        <dsp:cNvPr id="0" name=""/>
        <dsp:cNvSpPr/>
      </dsp:nvSpPr>
      <dsp:spPr>
        <a:xfrm>
          <a:off x="0" y="1989114"/>
          <a:ext cx="9854090" cy="791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867" tIns="38100" rIns="213360" bIns="38100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>
              <a:solidFill>
                <a:schemeClr val="bg1">
                  <a:lumMod val="50000"/>
                </a:schemeClr>
              </a:solidFill>
              <a:latin typeface="Calibri Light" panose="020F0302020204030204"/>
            </a:rPr>
            <a:t>Interaction between </a:t>
          </a:r>
          <a:r>
            <a:rPr lang="en-US" sz="2300" kern="1200" err="1">
              <a:solidFill>
                <a:schemeClr val="bg1">
                  <a:lumMod val="50000"/>
                </a:schemeClr>
              </a:solidFill>
              <a:latin typeface="Calibri Light" panose="020F0302020204030204"/>
            </a:rPr>
            <a:t>Orx</a:t>
          </a:r>
          <a:r>
            <a:rPr lang="en-US" sz="2300" kern="1200">
              <a:solidFill>
                <a:schemeClr val="bg1">
                  <a:lumMod val="50000"/>
                </a:schemeClr>
              </a:solidFill>
              <a:latin typeface="Calibri Light" panose="020F0302020204030204"/>
            </a:rPr>
            <a:t> and CRF systems</a:t>
          </a:r>
          <a:endParaRPr lang="en-US" sz="2300" kern="1200">
            <a:solidFill>
              <a:schemeClr val="bg1">
                <a:lumMod val="50000"/>
              </a:schemeClr>
            </a:solidFill>
          </a:endParaRP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>
              <a:solidFill>
                <a:schemeClr val="bg1">
                  <a:lumMod val="50000"/>
                </a:schemeClr>
              </a:solidFill>
              <a:latin typeface="Calibri Light" panose="020F0302020204030204"/>
            </a:rPr>
            <a:t>Modulators employed</a:t>
          </a:r>
        </a:p>
      </dsp:txBody>
      <dsp:txXfrm>
        <a:off x="0" y="1989114"/>
        <a:ext cx="9854090" cy="79177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B1CD0F-3AEA-41E0-A8C7-3F7EADE2A2C1}">
      <dsp:nvSpPr>
        <dsp:cNvPr id="0" name=""/>
        <dsp:cNvSpPr/>
      </dsp:nvSpPr>
      <dsp:spPr>
        <a:xfrm>
          <a:off x="0" y="7621"/>
          <a:ext cx="6821908" cy="6274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latin typeface="Trebuchet MS" panose="020B0603020202020204"/>
            </a:rPr>
            <a:t>Desensitization of reward pathway</a:t>
          </a:r>
        </a:p>
      </dsp:txBody>
      <dsp:txXfrm>
        <a:off x="30628" y="38249"/>
        <a:ext cx="6760652" cy="566156"/>
      </dsp:txXfrm>
    </dsp:sp>
    <dsp:sp modelId="{D74F8D9A-B349-4B54-AAE5-81140D0EA879}">
      <dsp:nvSpPr>
        <dsp:cNvPr id="0" name=""/>
        <dsp:cNvSpPr/>
      </dsp:nvSpPr>
      <dsp:spPr>
        <a:xfrm>
          <a:off x="0" y="635034"/>
          <a:ext cx="6821908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596" tIns="33020" rIns="184912" bIns="33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solidFill>
                <a:schemeClr val="bg1">
                  <a:lumMod val="50000"/>
                </a:schemeClr>
              </a:solidFill>
              <a:latin typeface="Trebuchet MS" panose="020B0603020202020204"/>
            </a:rPr>
            <a:t>Increase in dopamine release</a:t>
          </a:r>
        </a:p>
      </dsp:txBody>
      <dsp:txXfrm>
        <a:off x="0" y="635034"/>
        <a:ext cx="6821908" cy="430560"/>
      </dsp:txXfrm>
    </dsp:sp>
    <dsp:sp modelId="{A352FFA0-CE2B-4495-A752-CCDC8EEA39BF}">
      <dsp:nvSpPr>
        <dsp:cNvPr id="0" name=""/>
        <dsp:cNvSpPr/>
      </dsp:nvSpPr>
      <dsp:spPr>
        <a:xfrm>
          <a:off x="0" y="1065594"/>
          <a:ext cx="6821908" cy="6274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latin typeface="Trebuchet MS" panose="020B0603020202020204"/>
            </a:rPr>
            <a:t>Neuroplasticity</a:t>
          </a:r>
          <a:endParaRPr lang="en-US" sz="2600" kern="1200"/>
        </a:p>
      </dsp:txBody>
      <dsp:txXfrm>
        <a:off x="30628" y="1096222"/>
        <a:ext cx="6760652" cy="566156"/>
      </dsp:txXfrm>
    </dsp:sp>
    <dsp:sp modelId="{CB8F3752-F3AF-4FF8-9DE0-027419CA14F1}">
      <dsp:nvSpPr>
        <dsp:cNvPr id="0" name=""/>
        <dsp:cNvSpPr/>
      </dsp:nvSpPr>
      <dsp:spPr>
        <a:xfrm>
          <a:off x="0" y="1693006"/>
          <a:ext cx="6821908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596" tIns="33020" rIns="184912" bIns="33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solidFill>
                <a:schemeClr val="bg1">
                  <a:lumMod val="50000"/>
                </a:schemeClr>
              </a:solidFill>
              <a:latin typeface="Trebuchet MS" panose="020B0603020202020204"/>
            </a:rPr>
            <a:t>Chronic use alters synaptic connections</a:t>
          </a:r>
        </a:p>
      </dsp:txBody>
      <dsp:txXfrm>
        <a:off x="0" y="1693006"/>
        <a:ext cx="6821908" cy="430560"/>
      </dsp:txXfrm>
    </dsp:sp>
    <dsp:sp modelId="{9A777E9C-D67C-4E89-9171-30DCA1EACE7E}">
      <dsp:nvSpPr>
        <dsp:cNvPr id="0" name=""/>
        <dsp:cNvSpPr/>
      </dsp:nvSpPr>
      <dsp:spPr>
        <a:xfrm>
          <a:off x="0" y="2123566"/>
          <a:ext cx="6821908" cy="6274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latin typeface="Trebuchet MS" panose="020B0603020202020204"/>
            </a:rPr>
            <a:t>Individual differences</a:t>
          </a:r>
          <a:endParaRPr lang="en-US" sz="2600" kern="1200"/>
        </a:p>
      </dsp:txBody>
      <dsp:txXfrm>
        <a:off x="30628" y="2154194"/>
        <a:ext cx="6760652" cy="566156"/>
      </dsp:txXfrm>
    </dsp:sp>
    <dsp:sp modelId="{1F843D88-7371-4565-BCE7-54E1390C205E}">
      <dsp:nvSpPr>
        <dsp:cNvPr id="0" name=""/>
        <dsp:cNvSpPr/>
      </dsp:nvSpPr>
      <dsp:spPr>
        <a:xfrm>
          <a:off x="0" y="2750979"/>
          <a:ext cx="6821908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596" tIns="33020" rIns="184912" bIns="33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solidFill>
                <a:schemeClr val="bg1">
                  <a:lumMod val="50000"/>
                </a:schemeClr>
              </a:solidFill>
              <a:latin typeface="Trebuchet MS"/>
            </a:rPr>
            <a:t>Male vs female</a:t>
          </a:r>
        </a:p>
      </dsp:txBody>
      <dsp:txXfrm>
        <a:off x="0" y="2750979"/>
        <a:ext cx="6821908" cy="43056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08F058-8193-4557-85B1-84410D9E6959}">
      <dsp:nvSpPr>
        <dsp:cNvPr id="0" name=""/>
        <dsp:cNvSpPr/>
      </dsp:nvSpPr>
      <dsp:spPr>
        <a:xfrm>
          <a:off x="0" y="18267"/>
          <a:ext cx="10214579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latin typeface="Trebuchet MS" panose="020B0603020202020204"/>
            </a:rPr>
            <a:t>Development of drug addiction treatments</a:t>
          </a:r>
          <a:endParaRPr lang="en-US" sz="3100" kern="1200"/>
        </a:p>
      </dsp:txBody>
      <dsp:txXfrm>
        <a:off x="36296" y="54563"/>
        <a:ext cx="10141987" cy="670943"/>
      </dsp:txXfrm>
    </dsp:sp>
    <dsp:sp modelId="{CC478FE0-CD1E-494D-B5AB-3B5388525222}">
      <dsp:nvSpPr>
        <dsp:cNvPr id="0" name=""/>
        <dsp:cNvSpPr/>
      </dsp:nvSpPr>
      <dsp:spPr>
        <a:xfrm>
          <a:off x="0" y="761802"/>
          <a:ext cx="10214579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313" tIns="39370" rIns="220472" bIns="3937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>
              <a:solidFill>
                <a:schemeClr val="bg1">
                  <a:lumMod val="50000"/>
                </a:schemeClr>
              </a:solidFill>
              <a:latin typeface="Trebuchet MS" panose="020B0603020202020204"/>
            </a:rPr>
            <a:t>Identify potential therapeutic targets</a:t>
          </a:r>
        </a:p>
      </dsp:txBody>
      <dsp:txXfrm>
        <a:off x="0" y="761802"/>
        <a:ext cx="10214579" cy="513360"/>
      </dsp:txXfrm>
    </dsp:sp>
    <dsp:sp modelId="{C58866CA-FBD0-4620-8622-0259EBDBE260}">
      <dsp:nvSpPr>
        <dsp:cNvPr id="0" name=""/>
        <dsp:cNvSpPr/>
      </dsp:nvSpPr>
      <dsp:spPr>
        <a:xfrm>
          <a:off x="0" y="1275162"/>
          <a:ext cx="10214579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latin typeface="Trebuchet MS" panose="020B0603020202020204"/>
            </a:rPr>
            <a:t>Enhance knowledge</a:t>
          </a:r>
          <a:endParaRPr lang="en-US" sz="3100" kern="1200"/>
        </a:p>
      </dsp:txBody>
      <dsp:txXfrm>
        <a:off x="36296" y="1311458"/>
        <a:ext cx="10141987" cy="670943"/>
      </dsp:txXfrm>
    </dsp:sp>
    <dsp:sp modelId="{362BC0DB-C94E-42D0-BC18-C79CB3FE6878}">
      <dsp:nvSpPr>
        <dsp:cNvPr id="0" name=""/>
        <dsp:cNvSpPr/>
      </dsp:nvSpPr>
      <dsp:spPr>
        <a:xfrm>
          <a:off x="0" y="2018697"/>
          <a:ext cx="10214579" cy="802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313" tIns="39370" rIns="220472" bIns="3937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>
              <a:solidFill>
                <a:schemeClr val="bg1">
                  <a:lumMod val="50000"/>
                </a:schemeClr>
              </a:solidFill>
              <a:latin typeface="Trebuchet MS" panose="020B0603020202020204"/>
            </a:rPr>
            <a:t>Of neural circuitry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>
              <a:solidFill>
                <a:schemeClr val="bg1">
                  <a:lumMod val="50000"/>
                </a:schemeClr>
              </a:solidFill>
              <a:latin typeface="Trebuchet MS" panose="020B0603020202020204"/>
            </a:rPr>
            <a:t>Of mechanisms of action</a:t>
          </a:r>
        </a:p>
      </dsp:txBody>
      <dsp:txXfrm>
        <a:off x="0" y="2018697"/>
        <a:ext cx="10214579" cy="80212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9FBA22-CAEE-4F70-934C-611FAB1C1C81}">
      <dsp:nvSpPr>
        <dsp:cNvPr id="0" name=""/>
        <dsp:cNvSpPr/>
      </dsp:nvSpPr>
      <dsp:spPr>
        <a:xfrm>
          <a:off x="0" y="582215"/>
          <a:ext cx="2607468" cy="15644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Calibri Light" panose="020F0302020204030204"/>
            </a:rPr>
            <a:t>Blockade of CRF1R prevents cocaine seeking behavior</a:t>
          </a:r>
          <a:endParaRPr lang="en-US" sz="2500" kern="1200"/>
        </a:p>
      </dsp:txBody>
      <dsp:txXfrm>
        <a:off x="0" y="582215"/>
        <a:ext cx="2607468" cy="15644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50907D-0F79-49F5-BCC2-0DC1C48A1739}">
      <dsp:nvSpPr>
        <dsp:cNvPr id="0" name=""/>
        <dsp:cNvSpPr/>
      </dsp:nvSpPr>
      <dsp:spPr>
        <a:xfrm>
          <a:off x="0" y="22223"/>
          <a:ext cx="4369503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latin typeface="Calibri Light" panose="020F0302020204030204"/>
            </a:rPr>
            <a:t>Compulsive</a:t>
          </a:r>
          <a:endParaRPr lang="en-US" sz="3300" kern="1200"/>
        </a:p>
      </dsp:txBody>
      <dsp:txXfrm>
        <a:off x="38638" y="60861"/>
        <a:ext cx="4292227" cy="714229"/>
      </dsp:txXfrm>
    </dsp:sp>
    <dsp:sp modelId="{B58BB108-E485-48FC-91BC-B1E298AECD25}">
      <dsp:nvSpPr>
        <dsp:cNvPr id="0" name=""/>
        <dsp:cNvSpPr/>
      </dsp:nvSpPr>
      <dsp:spPr>
        <a:xfrm>
          <a:off x="0" y="908768"/>
          <a:ext cx="4369503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latin typeface="Calibri Light" panose="020F0302020204030204"/>
            </a:rPr>
            <a:t>Chronic</a:t>
          </a:r>
          <a:endParaRPr lang="en-US" sz="3300" kern="1200"/>
        </a:p>
      </dsp:txBody>
      <dsp:txXfrm>
        <a:off x="38638" y="947406"/>
        <a:ext cx="4292227" cy="714229"/>
      </dsp:txXfrm>
    </dsp:sp>
    <dsp:sp modelId="{1706AC05-8B16-4E43-9CFE-4137687610AC}">
      <dsp:nvSpPr>
        <dsp:cNvPr id="0" name=""/>
        <dsp:cNvSpPr/>
      </dsp:nvSpPr>
      <dsp:spPr>
        <a:xfrm>
          <a:off x="0" y="1795314"/>
          <a:ext cx="4369503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latin typeface="Calibri Light" panose="020F0302020204030204"/>
            </a:rPr>
            <a:t>Physiological</a:t>
          </a:r>
          <a:endParaRPr lang="en-US" sz="3300" kern="1200"/>
        </a:p>
      </dsp:txBody>
      <dsp:txXfrm>
        <a:off x="38638" y="1833952"/>
        <a:ext cx="4292227" cy="714229"/>
      </dsp:txXfrm>
    </dsp:sp>
    <dsp:sp modelId="{9F6B067C-A91D-4D04-8750-6F454B0BF0AC}">
      <dsp:nvSpPr>
        <dsp:cNvPr id="0" name=""/>
        <dsp:cNvSpPr/>
      </dsp:nvSpPr>
      <dsp:spPr>
        <a:xfrm>
          <a:off x="0" y="2681859"/>
          <a:ext cx="4369503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latin typeface="Calibri Light" panose="020F0302020204030204"/>
            </a:rPr>
            <a:t>Psychological </a:t>
          </a:r>
        </a:p>
      </dsp:txBody>
      <dsp:txXfrm>
        <a:off x="38638" y="2720497"/>
        <a:ext cx="4292227" cy="7142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71A89B-9FD9-4200-A72D-7A0170114549}">
      <dsp:nvSpPr>
        <dsp:cNvPr id="0" name=""/>
        <dsp:cNvSpPr/>
      </dsp:nvSpPr>
      <dsp:spPr>
        <a:xfrm>
          <a:off x="961656" y="557322"/>
          <a:ext cx="1800994" cy="120126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bg1">
                  <a:lumMod val="50000"/>
                </a:schemeClr>
              </a:solidFill>
              <a:latin typeface="Calibri Light" panose="020F0302020204030204"/>
            </a:rPr>
            <a:t>20.4 million diagnosed with a SUD</a:t>
          </a:r>
          <a:endParaRPr lang="en-US" sz="2000" kern="1200">
            <a:solidFill>
              <a:schemeClr val="bg1">
                <a:lumMod val="50000"/>
              </a:schemeClr>
            </a:solidFill>
          </a:endParaRPr>
        </a:p>
      </dsp:txBody>
      <dsp:txXfrm>
        <a:off x="1249815" y="557322"/>
        <a:ext cx="1512835" cy="1201263"/>
      </dsp:txXfrm>
    </dsp:sp>
    <dsp:sp modelId="{FAD5F5A3-7024-4BCD-A9EE-48BD78F4EFCE}">
      <dsp:nvSpPr>
        <dsp:cNvPr id="0" name=""/>
        <dsp:cNvSpPr/>
      </dsp:nvSpPr>
      <dsp:spPr>
        <a:xfrm>
          <a:off x="961656" y="1758585"/>
          <a:ext cx="1800994" cy="120126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bg1">
                  <a:lumMod val="50000"/>
                </a:schemeClr>
              </a:solidFill>
              <a:latin typeface="Calibri Light" panose="020F0302020204030204"/>
            </a:rPr>
            <a:t>10.3% received SUD treatment</a:t>
          </a:r>
          <a:endParaRPr lang="en-US" sz="2000" kern="1200">
            <a:solidFill>
              <a:schemeClr val="bg1">
                <a:lumMod val="50000"/>
              </a:schemeClr>
            </a:solidFill>
          </a:endParaRPr>
        </a:p>
      </dsp:txBody>
      <dsp:txXfrm>
        <a:off x="1249815" y="1758585"/>
        <a:ext cx="1512835" cy="1201263"/>
      </dsp:txXfrm>
    </dsp:sp>
    <dsp:sp modelId="{2EB64622-BC4E-4EDB-BDA6-647F8E7190AE}">
      <dsp:nvSpPr>
        <dsp:cNvPr id="0" name=""/>
        <dsp:cNvSpPr/>
      </dsp:nvSpPr>
      <dsp:spPr>
        <a:xfrm>
          <a:off x="961656" y="2959849"/>
          <a:ext cx="1800994" cy="120126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bg1">
                  <a:lumMod val="50000"/>
                </a:schemeClr>
              </a:solidFill>
              <a:latin typeface="Calibri Light" panose="020F0302020204030204"/>
            </a:rPr>
            <a:t>92,000 died from drug overdoses</a:t>
          </a:r>
        </a:p>
      </dsp:txBody>
      <dsp:txXfrm>
        <a:off x="1249815" y="2959849"/>
        <a:ext cx="1512835" cy="1201263"/>
      </dsp:txXfrm>
    </dsp:sp>
    <dsp:sp modelId="{5FCBB831-1432-4B9A-9EED-18E7E5BBE157}">
      <dsp:nvSpPr>
        <dsp:cNvPr id="0" name=""/>
        <dsp:cNvSpPr/>
      </dsp:nvSpPr>
      <dsp:spPr>
        <a:xfrm>
          <a:off x="1126" y="77057"/>
          <a:ext cx="1200662" cy="12006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Calibri Light" panose="020F0302020204030204"/>
            </a:rPr>
            <a:t>2019</a:t>
          </a:r>
          <a:endParaRPr lang="en-US" sz="3200" kern="1200"/>
        </a:p>
      </dsp:txBody>
      <dsp:txXfrm>
        <a:off x="176959" y="252890"/>
        <a:ext cx="848996" cy="848996"/>
      </dsp:txXfrm>
    </dsp:sp>
    <dsp:sp modelId="{5B396B11-D56A-4B35-8AE2-B7BC4AB50023}">
      <dsp:nvSpPr>
        <dsp:cNvPr id="0" name=""/>
        <dsp:cNvSpPr/>
      </dsp:nvSpPr>
      <dsp:spPr>
        <a:xfrm>
          <a:off x="3963313" y="557322"/>
          <a:ext cx="1800994" cy="120126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bg1">
                  <a:lumMod val="50000"/>
                </a:schemeClr>
              </a:solidFill>
              <a:latin typeface="Calibri Light" panose="020F0302020204030204"/>
            </a:rPr>
            <a:t>40.3 million diagnosed with SUD</a:t>
          </a:r>
          <a:endParaRPr lang="en-US" sz="2000" kern="1200">
            <a:solidFill>
              <a:schemeClr val="bg1">
                <a:lumMod val="50000"/>
              </a:schemeClr>
            </a:solidFill>
          </a:endParaRPr>
        </a:p>
      </dsp:txBody>
      <dsp:txXfrm>
        <a:off x="4251472" y="557322"/>
        <a:ext cx="1512835" cy="1201263"/>
      </dsp:txXfrm>
    </dsp:sp>
    <dsp:sp modelId="{E64F9632-ECED-4C1E-B14E-61642D726746}">
      <dsp:nvSpPr>
        <dsp:cNvPr id="0" name=""/>
        <dsp:cNvSpPr/>
      </dsp:nvSpPr>
      <dsp:spPr>
        <a:xfrm>
          <a:off x="3963313" y="1758585"/>
          <a:ext cx="1800994" cy="120126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bg1">
                  <a:lumMod val="50000"/>
                </a:schemeClr>
              </a:solidFill>
              <a:latin typeface="Calibri Light" panose="020F0302020204030204"/>
            </a:rPr>
            <a:t>6.5% received SUD treatment</a:t>
          </a:r>
          <a:endParaRPr lang="en-US" sz="2000" kern="1200">
            <a:solidFill>
              <a:schemeClr val="bg1">
                <a:lumMod val="50000"/>
              </a:schemeClr>
            </a:solidFill>
          </a:endParaRPr>
        </a:p>
      </dsp:txBody>
      <dsp:txXfrm>
        <a:off x="4251472" y="1758585"/>
        <a:ext cx="1512835" cy="1201263"/>
      </dsp:txXfrm>
    </dsp:sp>
    <dsp:sp modelId="{1685FABD-E8EE-4DE0-A940-B8CBF817E889}">
      <dsp:nvSpPr>
        <dsp:cNvPr id="0" name=""/>
        <dsp:cNvSpPr/>
      </dsp:nvSpPr>
      <dsp:spPr>
        <a:xfrm>
          <a:off x="3963313" y="2959849"/>
          <a:ext cx="1800994" cy="120126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bg1">
                  <a:lumMod val="50000"/>
                </a:schemeClr>
              </a:solidFill>
              <a:latin typeface="Calibri Light" panose="020F0302020204030204"/>
            </a:rPr>
            <a:t>107,000 died from drug overdose</a:t>
          </a:r>
        </a:p>
      </dsp:txBody>
      <dsp:txXfrm>
        <a:off x="4251472" y="2959849"/>
        <a:ext cx="1512835" cy="1201263"/>
      </dsp:txXfrm>
    </dsp:sp>
    <dsp:sp modelId="{B2875005-1B6A-452B-ABAE-28B104DF7051}">
      <dsp:nvSpPr>
        <dsp:cNvPr id="0" name=""/>
        <dsp:cNvSpPr/>
      </dsp:nvSpPr>
      <dsp:spPr>
        <a:xfrm>
          <a:off x="3002783" y="77057"/>
          <a:ext cx="1200662" cy="12006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Calibri Light" panose="020F0302020204030204"/>
            </a:rPr>
            <a:t>2020</a:t>
          </a:r>
          <a:endParaRPr lang="en-US" sz="3200" kern="1200"/>
        </a:p>
      </dsp:txBody>
      <dsp:txXfrm>
        <a:off x="3178616" y="252890"/>
        <a:ext cx="848996" cy="8489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DE660F-44CB-48AC-9CB1-80A5947C983E}">
      <dsp:nvSpPr>
        <dsp:cNvPr id="0" name=""/>
        <dsp:cNvSpPr/>
      </dsp:nvSpPr>
      <dsp:spPr>
        <a:xfrm>
          <a:off x="0" y="547242"/>
          <a:ext cx="3277241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Calibri Light" panose="020F0302020204030204"/>
            </a:rPr>
            <a:t>Experience pleasure</a:t>
          </a:r>
          <a:endParaRPr lang="en-US" sz="2800" kern="1200"/>
        </a:p>
      </dsp:txBody>
      <dsp:txXfrm>
        <a:off x="32784" y="580026"/>
        <a:ext cx="3211673" cy="606012"/>
      </dsp:txXfrm>
    </dsp:sp>
    <dsp:sp modelId="{0E8E6BB8-047C-47BA-AD50-322CD0E465BC}">
      <dsp:nvSpPr>
        <dsp:cNvPr id="0" name=""/>
        <dsp:cNvSpPr/>
      </dsp:nvSpPr>
      <dsp:spPr>
        <a:xfrm>
          <a:off x="0" y="1299462"/>
          <a:ext cx="3277241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Calibri Light" panose="020F0302020204030204"/>
            </a:rPr>
            <a:t>Reduce Stress</a:t>
          </a:r>
        </a:p>
      </dsp:txBody>
      <dsp:txXfrm>
        <a:off x="32784" y="1332246"/>
        <a:ext cx="3211673" cy="606012"/>
      </dsp:txXfrm>
    </dsp:sp>
    <dsp:sp modelId="{F6806CAA-FB0C-40C2-8BE1-C21E308AAAC7}">
      <dsp:nvSpPr>
        <dsp:cNvPr id="0" name=""/>
        <dsp:cNvSpPr/>
      </dsp:nvSpPr>
      <dsp:spPr>
        <a:xfrm>
          <a:off x="0" y="2051682"/>
          <a:ext cx="3277241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Calibri Light" panose="020F0302020204030204"/>
            </a:rPr>
            <a:t>Social influence</a:t>
          </a:r>
          <a:endParaRPr lang="en-US" sz="2800" kern="1200"/>
        </a:p>
      </dsp:txBody>
      <dsp:txXfrm>
        <a:off x="32784" y="2084466"/>
        <a:ext cx="3211673" cy="606012"/>
      </dsp:txXfrm>
    </dsp:sp>
    <dsp:sp modelId="{A21AE8FC-112B-44C1-9AF1-DBA080CBA9F9}">
      <dsp:nvSpPr>
        <dsp:cNvPr id="0" name=""/>
        <dsp:cNvSpPr/>
      </dsp:nvSpPr>
      <dsp:spPr>
        <a:xfrm>
          <a:off x="0" y="2803902"/>
          <a:ext cx="3277241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Calibri Light" panose="020F0302020204030204"/>
            </a:rPr>
            <a:t>Addiction</a:t>
          </a:r>
          <a:endParaRPr lang="en-US" sz="2800" kern="1200"/>
        </a:p>
      </dsp:txBody>
      <dsp:txXfrm>
        <a:off x="32784" y="2836686"/>
        <a:ext cx="3211673" cy="6060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36F8DB-C7FE-44A0-859D-B22CA243D8F7}">
      <dsp:nvSpPr>
        <dsp:cNvPr id="0" name=""/>
        <dsp:cNvSpPr/>
      </dsp:nvSpPr>
      <dsp:spPr>
        <a:xfrm>
          <a:off x="0" y="187855"/>
          <a:ext cx="6451202" cy="8154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>
              <a:latin typeface="Calibri Light" panose="020F0302020204030204"/>
            </a:rPr>
            <a:t>Corticostriatal brain reward circuit</a:t>
          </a:r>
          <a:endParaRPr lang="en-US" sz="3400" kern="1200"/>
        </a:p>
      </dsp:txBody>
      <dsp:txXfrm>
        <a:off x="39809" y="227664"/>
        <a:ext cx="6371584" cy="7358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3D9618-392E-41E7-B1D0-A0D15E78B115}">
      <dsp:nvSpPr>
        <dsp:cNvPr id="0" name=""/>
        <dsp:cNvSpPr/>
      </dsp:nvSpPr>
      <dsp:spPr>
        <a:xfrm>
          <a:off x="0" y="898933"/>
          <a:ext cx="3088882" cy="18533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solidFill>
                <a:schemeClr val="bg1"/>
              </a:solidFill>
              <a:latin typeface="Calibri Light" panose="020F0302020204030204"/>
            </a:rPr>
            <a:t>Neuroadaptations in </a:t>
          </a:r>
          <a:r>
            <a:rPr lang="en-US" sz="2900" kern="1200" err="1">
              <a:solidFill>
                <a:schemeClr val="bg1"/>
              </a:solidFill>
              <a:latin typeface="Calibri Light" panose="020F0302020204030204"/>
            </a:rPr>
            <a:t>corticostriatal</a:t>
          </a:r>
          <a:r>
            <a:rPr lang="en-US" sz="2900" kern="1200">
              <a:solidFill>
                <a:schemeClr val="bg1"/>
              </a:solidFill>
              <a:latin typeface="Calibri Light" panose="020F0302020204030204"/>
            </a:rPr>
            <a:t> brain reward circuit</a:t>
          </a:r>
          <a:endParaRPr lang="en-US" sz="2900" kern="1200">
            <a:solidFill>
              <a:schemeClr val="bg1"/>
            </a:solidFill>
          </a:endParaRPr>
        </a:p>
      </dsp:txBody>
      <dsp:txXfrm>
        <a:off x="0" y="898933"/>
        <a:ext cx="3088882" cy="185332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DB2F5C-018A-486C-BF66-76E439EA3ED5}">
      <dsp:nvSpPr>
        <dsp:cNvPr id="0" name=""/>
        <dsp:cNvSpPr/>
      </dsp:nvSpPr>
      <dsp:spPr>
        <a:xfrm>
          <a:off x="0" y="67062"/>
          <a:ext cx="2429774" cy="1079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>
              <a:latin typeface="Calibri Light" panose="020F0302020204030204"/>
            </a:rPr>
            <a:t>HPA axis</a:t>
          </a:r>
          <a:endParaRPr lang="en-US" sz="4500" kern="1200"/>
        </a:p>
      </dsp:txBody>
      <dsp:txXfrm>
        <a:off x="52688" y="119750"/>
        <a:ext cx="2324398" cy="97394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EE50B1-A786-460D-A3C1-40FA2408F848}">
      <dsp:nvSpPr>
        <dsp:cNvPr id="0" name=""/>
        <dsp:cNvSpPr/>
      </dsp:nvSpPr>
      <dsp:spPr>
        <a:xfrm>
          <a:off x="1638545" y="795"/>
          <a:ext cx="2820004" cy="16920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>
              <a:latin typeface="Calibri Light" panose="020F0302020204030204"/>
            </a:rPr>
            <a:t>Acute Effects</a:t>
          </a:r>
          <a:endParaRPr lang="en-US" sz="4200" kern="1200"/>
        </a:p>
      </dsp:txBody>
      <dsp:txXfrm>
        <a:off x="1638545" y="795"/>
        <a:ext cx="2820004" cy="1692002"/>
      </dsp:txXfrm>
    </dsp:sp>
    <dsp:sp modelId="{29D13A9B-533E-4279-AE17-F2E63211B61E}">
      <dsp:nvSpPr>
        <dsp:cNvPr id="0" name=""/>
        <dsp:cNvSpPr/>
      </dsp:nvSpPr>
      <dsp:spPr>
        <a:xfrm>
          <a:off x="4740550" y="795"/>
          <a:ext cx="2820004" cy="16920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>
              <a:latin typeface="Calibri Light" panose="020F0302020204030204"/>
            </a:rPr>
            <a:t>Chronic Effects</a:t>
          </a:r>
          <a:endParaRPr lang="en-US" sz="4200" kern="1200"/>
        </a:p>
      </dsp:txBody>
      <dsp:txXfrm>
        <a:off x="4740550" y="795"/>
        <a:ext cx="2820004" cy="1692002"/>
      </dsp:txXfrm>
    </dsp:sp>
    <dsp:sp modelId="{93F05553-042B-4869-B381-3C448FB0AE9B}">
      <dsp:nvSpPr>
        <dsp:cNvPr id="0" name=""/>
        <dsp:cNvSpPr/>
      </dsp:nvSpPr>
      <dsp:spPr>
        <a:xfrm>
          <a:off x="7842555" y="795"/>
          <a:ext cx="2820004" cy="16920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>
              <a:latin typeface="Calibri Light" panose="020F0302020204030204"/>
            </a:rPr>
            <a:t>Withdrawal Effects</a:t>
          </a:r>
          <a:endParaRPr lang="en-US" sz="4200" kern="1200"/>
        </a:p>
      </dsp:txBody>
      <dsp:txXfrm>
        <a:off x="7842555" y="795"/>
        <a:ext cx="2820004" cy="169200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6BA4C1-87DF-47BB-A6CC-110620FBA958}">
      <dsp:nvSpPr>
        <dsp:cNvPr id="0" name=""/>
        <dsp:cNvSpPr/>
      </dsp:nvSpPr>
      <dsp:spPr>
        <a:xfrm>
          <a:off x="805276" y="0"/>
          <a:ext cx="2098806" cy="11660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Calibri Light" panose="020F0302020204030204"/>
            </a:rPr>
            <a:t>LH</a:t>
          </a:r>
          <a:endParaRPr lang="en-US" sz="3000" kern="1200"/>
        </a:p>
      </dsp:txBody>
      <dsp:txXfrm>
        <a:off x="839427" y="34151"/>
        <a:ext cx="2030504" cy="1097701"/>
      </dsp:txXfrm>
    </dsp:sp>
    <dsp:sp modelId="{A1B8853D-6817-44C2-8FA8-83AABDE76465}">
      <dsp:nvSpPr>
        <dsp:cNvPr id="0" name=""/>
        <dsp:cNvSpPr/>
      </dsp:nvSpPr>
      <dsp:spPr>
        <a:xfrm rot="5400000">
          <a:off x="1636053" y="1195153"/>
          <a:ext cx="437251" cy="5247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 rot="-5400000">
        <a:off x="1697269" y="1238878"/>
        <a:ext cx="314821" cy="306076"/>
      </dsp:txXfrm>
    </dsp:sp>
    <dsp:sp modelId="{AA91BBE1-7D43-42BC-90FB-BF21A7F5329A}">
      <dsp:nvSpPr>
        <dsp:cNvPr id="0" name=""/>
        <dsp:cNvSpPr/>
      </dsp:nvSpPr>
      <dsp:spPr>
        <a:xfrm>
          <a:off x="805276" y="1749005"/>
          <a:ext cx="2098806" cy="11660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Calibri Light" panose="020F0302020204030204"/>
            </a:rPr>
            <a:t>PVT</a:t>
          </a:r>
          <a:endParaRPr lang="en-US" sz="3000" kern="1200"/>
        </a:p>
      </dsp:txBody>
      <dsp:txXfrm>
        <a:off x="839427" y="1783156"/>
        <a:ext cx="2030504" cy="1097701"/>
      </dsp:txXfrm>
    </dsp:sp>
    <dsp:sp modelId="{798103B0-C5FA-4DDA-904C-3E66CD69C5AA}">
      <dsp:nvSpPr>
        <dsp:cNvPr id="0" name=""/>
        <dsp:cNvSpPr/>
      </dsp:nvSpPr>
      <dsp:spPr>
        <a:xfrm rot="5400000">
          <a:off x="1636053" y="2944159"/>
          <a:ext cx="437251" cy="5247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 rot="-5400000">
        <a:off x="1697269" y="2987884"/>
        <a:ext cx="314821" cy="306076"/>
      </dsp:txXfrm>
    </dsp:sp>
    <dsp:sp modelId="{3186C91E-4B91-4FC8-8753-0F592588C538}">
      <dsp:nvSpPr>
        <dsp:cNvPr id="0" name=""/>
        <dsp:cNvSpPr/>
      </dsp:nvSpPr>
      <dsp:spPr>
        <a:xfrm>
          <a:off x="805276" y="3498011"/>
          <a:ext cx="2098806" cy="11660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err="1">
              <a:latin typeface="Calibri Light" panose="020F0302020204030204"/>
            </a:rPr>
            <a:t>CeA</a:t>
          </a:r>
          <a:r>
            <a:rPr lang="en-US" sz="3000" kern="1200">
              <a:latin typeface="Calibri Light" panose="020F0302020204030204"/>
            </a:rPr>
            <a:t>, BNST, </a:t>
          </a:r>
          <a:r>
            <a:rPr lang="en-US" sz="3000" kern="1200" err="1">
              <a:latin typeface="Calibri Light" panose="020F0302020204030204"/>
            </a:rPr>
            <a:t>NaC</a:t>
          </a:r>
          <a:r>
            <a:rPr lang="en-US" sz="3000" kern="1200">
              <a:latin typeface="Calibri Light" panose="020F0302020204030204"/>
            </a:rPr>
            <a:t>, VTA</a:t>
          </a:r>
          <a:endParaRPr lang="en-US" sz="3000" kern="1200"/>
        </a:p>
      </dsp:txBody>
      <dsp:txXfrm>
        <a:off x="839427" y="3532162"/>
        <a:ext cx="2030504" cy="10977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0ACA87-4507-4A3E-A08A-BE08B08D5099}" type="datetimeFigureOut">
              <a:t>3/27/2024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BAFE44-6865-4A03-9A15-9A3EEA4C586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90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BAFE44-6865-4A03-9A15-9A3EEA4C5869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60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BAFE44-6865-4A03-9A15-9A3EEA4C5869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74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10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8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9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2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47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6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3/27/2024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3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3/27/2024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0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3/27/2024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9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7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6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673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23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24.gif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5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220" y="3908189"/>
            <a:ext cx="11801940" cy="1943455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chemeClr val="tx1"/>
                </a:solidFill>
                <a:highlight>
                  <a:srgbClr val="808080"/>
                </a:highlight>
              </a:rPr>
              <a:t>The interplay of orexin and corticotropin-releasing factor neurocircuitries in drug-seeking behavior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8130" y="6399370"/>
            <a:ext cx="85725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>
                <a:solidFill>
                  <a:srgbClr val="FFFFFF"/>
                </a:solidFill>
              </a:rPr>
              <a:t>Bryl</a:t>
            </a:r>
            <a:r>
              <a:rPr lang="en-US" sz="3200" b="1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ie Hartwig | </a:t>
            </a:r>
            <a:r>
              <a:rPr lang="en-US" sz="3200" b="1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March 27th,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293F96-2035-4960-C09E-948134BDC37E}"/>
              </a:ext>
            </a:extLst>
          </p:cNvPr>
          <p:cNvSpPr txBox="1"/>
          <p:nvPr/>
        </p:nvSpPr>
        <p:spPr>
          <a:xfrm>
            <a:off x="5268841" y="5758178"/>
            <a:ext cx="723130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BIOL 792: Brain Stress Circuities: Orexin Connections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D0B03-A074-F4A3-CC84-EE7BCC321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56" y="257848"/>
            <a:ext cx="10662248" cy="1450757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highlight>
                  <a:srgbClr val="808080"/>
                </a:highlight>
                <a:cs typeface="Calibri Light"/>
              </a:rPr>
              <a:t>Drugs Effects on Brain Stress Neurocircuitry</a:t>
            </a:r>
            <a:endParaRPr lang="en-US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40C7F09-E3EC-0617-F8D2-4FFB31E47B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8435129"/>
              </p:ext>
            </p:extLst>
          </p:nvPr>
        </p:nvGraphicFramePr>
        <p:xfrm>
          <a:off x="4284" y="1961281"/>
          <a:ext cx="12301105" cy="1693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7" name="TextBox 176">
            <a:extLst>
              <a:ext uri="{FF2B5EF4-FFF2-40B4-BE49-F238E27FC236}">
                <a16:creationId xmlns:a16="http://schemas.microsoft.com/office/drawing/2014/main" id="{E3FD0867-132B-DC3C-8567-54871C1E1694}"/>
              </a:ext>
            </a:extLst>
          </p:cNvPr>
          <p:cNvSpPr txBox="1"/>
          <p:nvPr/>
        </p:nvSpPr>
        <p:spPr>
          <a:xfrm>
            <a:off x="1895916" y="3978736"/>
            <a:ext cx="284519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>
                    <a:lumMod val="50000"/>
                  </a:schemeClr>
                </a:solidFill>
                <a:cs typeface="Calibri"/>
              </a:rPr>
              <a:t>Release of cortisol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EC815749-EFC9-C6F6-5634-76DB9EC927E6}"/>
              </a:ext>
            </a:extLst>
          </p:cNvPr>
          <p:cNvSpPr txBox="1"/>
          <p:nvPr/>
        </p:nvSpPr>
        <p:spPr>
          <a:xfrm>
            <a:off x="4837216" y="3866746"/>
            <a:ext cx="2879628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>
                    <a:lumMod val="50000"/>
                  </a:schemeClr>
                </a:solidFill>
                <a:cs typeface="Calibri"/>
              </a:rPr>
              <a:t>Hyperactivity of HPA axis</a:t>
            </a:r>
            <a:endParaRPr lang="en-US" sz="2800">
              <a:solidFill>
                <a:schemeClr val="bg1">
                  <a:lumMod val="50000"/>
                </a:schemeClr>
              </a:solidFill>
              <a:ea typeface="Calibri"/>
              <a:cs typeface="Calibri"/>
            </a:endParaRPr>
          </a:p>
          <a:p>
            <a:endParaRPr lang="en-US" sz="2800">
              <a:solidFill>
                <a:schemeClr val="bg1">
                  <a:lumMod val="50000"/>
                </a:schemeClr>
              </a:solidFill>
              <a:ea typeface="Calibri"/>
              <a:cs typeface="Calibri"/>
            </a:endParaRPr>
          </a:p>
          <a:p>
            <a:r>
              <a:rPr lang="en-US" sz="28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Stress-induced </a:t>
            </a:r>
          </a:p>
          <a:p>
            <a:r>
              <a:rPr lang="en-US" sz="28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drug-seeking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15731617-CADC-AB55-389C-33B7F544498F}"/>
              </a:ext>
            </a:extLst>
          </p:cNvPr>
          <p:cNvSpPr txBox="1"/>
          <p:nvPr/>
        </p:nvSpPr>
        <p:spPr>
          <a:xfrm>
            <a:off x="7983960" y="3656761"/>
            <a:ext cx="3269329" cy="26920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>
                    <a:lumMod val="50000"/>
                  </a:schemeClr>
                </a:solidFill>
                <a:cs typeface="Calibri"/>
              </a:rPr>
              <a:t>Hyperactivity of HPA axis</a:t>
            </a:r>
            <a:endParaRPr lang="en-US" sz="2800">
              <a:solidFill>
                <a:schemeClr val="bg1">
                  <a:lumMod val="50000"/>
                </a:schemeClr>
              </a:solidFill>
              <a:ea typeface="Calibri"/>
              <a:cs typeface="Calibri"/>
            </a:endParaRPr>
          </a:p>
          <a:p>
            <a:endParaRPr lang="en-US" sz="2800">
              <a:solidFill>
                <a:schemeClr val="bg1">
                  <a:lumMod val="50000"/>
                </a:schemeClr>
              </a:solidFill>
              <a:ea typeface="Calibri"/>
              <a:cs typeface="Calibri"/>
            </a:endParaRPr>
          </a:p>
          <a:p>
            <a:r>
              <a:rPr lang="en-US" sz="28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Comorbid with stress-related disorders</a:t>
            </a:r>
          </a:p>
        </p:txBody>
      </p:sp>
      <p:sp>
        <p:nvSpPr>
          <p:cNvPr id="188" name="Arrow: Up 187">
            <a:extLst>
              <a:ext uri="{FF2B5EF4-FFF2-40B4-BE49-F238E27FC236}">
                <a16:creationId xmlns:a16="http://schemas.microsoft.com/office/drawing/2014/main" id="{1CA17B9B-B03F-5F5A-D90B-BCD36058AB9D}"/>
              </a:ext>
            </a:extLst>
          </p:cNvPr>
          <p:cNvSpPr/>
          <p:nvPr/>
        </p:nvSpPr>
        <p:spPr>
          <a:xfrm>
            <a:off x="1672266" y="3869546"/>
            <a:ext cx="230037" cy="603849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A0ACC0-653E-0EFE-A0D7-2D068FCCB097}"/>
              </a:ext>
            </a:extLst>
          </p:cNvPr>
          <p:cNvSpPr txBox="1"/>
          <p:nvPr/>
        </p:nvSpPr>
        <p:spPr>
          <a:xfrm>
            <a:off x="2978430" y="6359247"/>
            <a:ext cx="6233318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>
                <a:solidFill>
                  <a:srgbClr val="9DBFBE"/>
                </a:solidFill>
                <a:ea typeface="Calibri"/>
                <a:cs typeface="Calibri"/>
              </a:rPr>
              <a:t>Orexin plays a role in stress and reward!</a:t>
            </a:r>
            <a:endParaRPr lang="en-US" sz="2600">
              <a:solidFill>
                <a:srgbClr val="9DBF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0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  <p:bldP spid="178" grpId="0"/>
      <p:bldP spid="179" grpId="0"/>
      <p:bldP spid="188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A7047-8C6A-DA3A-D524-811760405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524" y="267393"/>
            <a:ext cx="5255879" cy="1450757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highlight>
                  <a:srgbClr val="808080"/>
                </a:highlight>
                <a:ea typeface="Calibri Light"/>
                <a:cs typeface="Calibri Light"/>
              </a:rPr>
              <a:t>Orexins/ Hypocretins</a:t>
            </a:r>
            <a:endParaRPr lang="en-US">
              <a:solidFill>
                <a:schemeClr val="bg1"/>
              </a:solidFill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4" name="Content Placeholder 3" descr="A diagram of a protein structure&#10;&#10;Description automatically generated">
            <a:extLst>
              <a:ext uri="{FF2B5EF4-FFF2-40B4-BE49-F238E27FC236}">
                <a16:creationId xmlns:a16="http://schemas.microsoft.com/office/drawing/2014/main" id="{DE78F658-04F8-709A-2677-EA8F5211B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6327" y="2291323"/>
            <a:ext cx="4730184" cy="340008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D377E0-6582-35F6-2F8C-E3F182A9ED76}"/>
              </a:ext>
            </a:extLst>
          </p:cNvPr>
          <p:cNvSpPr txBox="1"/>
          <p:nvPr/>
        </p:nvSpPr>
        <p:spPr>
          <a:xfrm>
            <a:off x="319731" y="2288401"/>
            <a:ext cx="6578433" cy="33855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 sz="28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Neuropeptide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800" err="1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OrxA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 and </a:t>
            </a:r>
            <a:r>
              <a:rPr lang="en-US" sz="2800" err="1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OrxB</a:t>
            </a:r>
            <a:endParaRPr lang="en-US" sz="2800">
              <a:solidFill>
                <a:schemeClr val="bg1">
                  <a:lumMod val="50000"/>
                </a:schemeClr>
              </a:solidFill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en-US" sz="28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Produced in the lateral hypothalamus (LH)</a:t>
            </a:r>
          </a:p>
          <a:p>
            <a:pPr marL="285750" indent="-285750">
              <a:buFont typeface="Calibri"/>
              <a:buChar char="-"/>
            </a:pPr>
            <a:r>
              <a:rPr lang="en-US" sz="28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Roles in: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8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Wakefulness/Arousal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8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Affect/Motivation/Reward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8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Stress states</a:t>
            </a:r>
          </a:p>
          <a:p>
            <a:pPr lvl="1"/>
            <a:endParaRPr lang="en-US"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65E995-D82B-0A1E-352F-126B0E8A2A31}"/>
              </a:ext>
            </a:extLst>
          </p:cNvPr>
          <p:cNvSpPr txBox="1"/>
          <p:nvPr/>
        </p:nvSpPr>
        <p:spPr>
          <a:xfrm>
            <a:off x="2817085" y="6397738"/>
            <a:ext cx="656393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ea typeface="Calibri"/>
                <a:cs typeface="Calibri"/>
              </a:rPr>
              <a:t>Includes projections to </a:t>
            </a:r>
            <a:r>
              <a:rPr lang="en-US" sz="2400">
                <a:solidFill>
                  <a:srgbClr val="9DBFBE"/>
                </a:solidFill>
                <a:ea typeface="Calibri"/>
                <a:cs typeface="Calibri"/>
              </a:rPr>
              <a:t>various </a:t>
            </a:r>
            <a:r>
              <a:rPr lang="en-US" sz="2400">
                <a:solidFill>
                  <a:schemeClr val="bg1"/>
                </a:solidFill>
                <a:ea typeface="Calibri"/>
                <a:cs typeface="Calibri"/>
              </a:rPr>
              <a:t>regions in the brain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66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7" name="Picture 4836" descr="Orexin function, production and receptor">
            <a:extLst>
              <a:ext uri="{FF2B5EF4-FFF2-40B4-BE49-F238E27FC236}">
                <a16:creationId xmlns:a16="http://schemas.microsoft.com/office/drawing/2014/main" id="{F7346D98-2FA2-8665-748D-08D2B4CC8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14" y="1908317"/>
            <a:ext cx="8629705" cy="39650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7095C3-FF2E-1248-D0BA-850EF668E91B}"/>
              </a:ext>
            </a:extLst>
          </p:cNvPr>
          <p:cNvSpPr txBox="1"/>
          <p:nvPr/>
        </p:nvSpPr>
        <p:spPr>
          <a:xfrm>
            <a:off x="1141796" y="405412"/>
            <a:ext cx="991354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>
                <a:solidFill>
                  <a:schemeClr val="bg1"/>
                </a:solidFill>
                <a:highlight>
                  <a:srgbClr val="808080"/>
                </a:highlight>
              </a:rPr>
              <a:t>Orexin's role in reward and stress circuitry</a:t>
            </a:r>
          </a:p>
        </p:txBody>
      </p:sp>
      <p:sp>
        <p:nvSpPr>
          <p:cNvPr id="5265" name="TextBox 5264">
            <a:extLst>
              <a:ext uri="{FF2B5EF4-FFF2-40B4-BE49-F238E27FC236}">
                <a16:creationId xmlns:a16="http://schemas.microsoft.com/office/drawing/2014/main" id="{93584A86-93BD-D764-7019-62EB6B66CF24}"/>
              </a:ext>
            </a:extLst>
          </p:cNvPr>
          <p:cNvSpPr txBox="1"/>
          <p:nvPr/>
        </p:nvSpPr>
        <p:spPr>
          <a:xfrm>
            <a:off x="8953082" y="5223596"/>
            <a:ext cx="4950772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>
                    <a:lumMod val="50000"/>
                  </a:schemeClr>
                </a:solidFill>
              </a:rPr>
              <a:t>Paraventricular nucleus= PVN</a:t>
            </a:r>
            <a:endParaRPr lang="en-US" sz="2000">
              <a:solidFill>
                <a:schemeClr val="bg1">
                  <a:lumMod val="50000"/>
                </a:schemeClr>
              </a:solidFill>
              <a:ea typeface="Calibri"/>
              <a:cs typeface="Calibri"/>
            </a:endParaRPr>
          </a:p>
          <a:p>
            <a:r>
              <a:rPr lang="en-US" sz="2000">
                <a:solidFill>
                  <a:schemeClr val="bg1">
                    <a:lumMod val="50000"/>
                  </a:schemeClr>
                </a:solidFill>
                <a:cs typeface="Calibri"/>
              </a:rPr>
              <a:t>Nucleus </a:t>
            </a:r>
            <a:r>
              <a:rPr lang="en-US" sz="2000" err="1">
                <a:solidFill>
                  <a:schemeClr val="bg1">
                    <a:lumMod val="50000"/>
                  </a:schemeClr>
                </a:solidFill>
                <a:cs typeface="Calibri"/>
              </a:rPr>
              <a:t>Accumbens</a:t>
            </a:r>
            <a:r>
              <a:rPr lang="en-US" sz="2000">
                <a:solidFill>
                  <a:schemeClr val="bg1">
                    <a:lumMod val="50000"/>
                  </a:schemeClr>
                </a:solidFill>
                <a:cs typeface="Calibri"/>
              </a:rPr>
              <a:t> = NA</a:t>
            </a:r>
          </a:p>
          <a:p>
            <a:r>
              <a:rPr lang="en-US" sz="2000">
                <a:solidFill>
                  <a:schemeClr val="bg1">
                    <a:lumMod val="50000"/>
                  </a:schemeClr>
                </a:solidFill>
                <a:cs typeface="Calibri"/>
              </a:rPr>
              <a:t>Ventral tegmental area = VTA</a:t>
            </a:r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9A225B8-70D5-81EB-F609-E68BD6B9120D}"/>
              </a:ext>
            </a:extLst>
          </p:cNvPr>
          <p:cNvSpPr/>
          <p:nvPr/>
        </p:nvSpPr>
        <p:spPr>
          <a:xfrm>
            <a:off x="4729056" y="349984"/>
            <a:ext cx="1648407" cy="8786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9530FF7-2293-D697-FC7D-35C665642D51}"/>
              </a:ext>
            </a:extLst>
          </p:cNvPr>
          <p:cNvSpPr/>
          <p:nvPr/>
        </p:nvSpPr>
        <p:spPr>
          <a:xfrm>
            <a:off x="2434629" y="4158055"/>
            <a:ext cx="614721" cy="45280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788AC35-F039-0E07-3571-CC3D2BE9C548}"/>
              </a:ext>
            </a:extLst>
          </p:cNvPr>
          <p:cNvSpPr/>
          <p:nvPr/>
        </p:nvSpPr>
        <p:spPr>
          <a:xfrm>
            <a:off x="5657917" y="4536807"/>
            <a:ext cx="528734" cy="60648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0D5562B-F9B0-45B1-8BCF-64E7FF78F11F}"/>
              </a:ext>
            </a:extLst>
          </p:cNvPr>
          <p:cNvSpPr/>
          <p:nvPr/>
        </p:nvSpPr>
        <p:spPr>
          <a:xfrm>
            <a:off x="3816636" y="4143461"/>
            <a:ext cx="489957" cy="5176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FF36B2F-E8A2-6E47-697F-01F31447A1B7}"/>
              </a:ext>
            </a:extLst>
          </p:cNvPr>
          <p:cNvSpPr/>
          <p:nvPr/>
        </p:nvSpPr>
        <p:spPr>
          <a:xfrm>
            <a:off x="7371653" y="365049"/>
            <a:ext cx="1398308" cy="8248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EE1F01-80DF-2E76-8CAE-963DB2C7402D}"/>
              </a:ext>
            </a:extLst>
          </p:cNvPr>
          <p:cNvSpPr txBox="1"/>
          <p:nvPr/>
        </p:nvSpPr>
        <p:spPr>
          <a:xfrm>
            <a:off x="254763" y="5871071"/>
            <a:ext cx="492534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9DBFBE"/>
                </a:solidFill>
                <a:cs typeface="Calibri"/>
              </a:rPr>
              <a:t>Note projections to </a:t>
            </a:r>
            <a:r>
              <a:rPr lang="en-US" sz="2400" err="1">
                <a:solidFill>
                  <a:srgbClr val="9DBFBE"/>
                </a:solidFill>
                <a:cs typeface="Calibri"/>
              </a:rPr>
              <a:t>CeA</a:t>
            </a:r>
            <a:r>
              <a:rPr lang="en-US" sz="2400">
                <a:solidFill>
                  <a:srgbClr val="9DBFBE"/>
                </a:solidFill>
                <a:cs typeface="Calibri"/>
              </a:rPr>
              <a:t>, VTA, and PVT</a:t>
            </a:r>
            <a:endParaRPr lang="en-US" sz="2400">
              <a:solidFill>
                <a:srgbClr val="9DBFB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2A1263-E388-E220-478C-7BE598530F70}"/>
              </a:ext>
            </a:extLst>
          </p:cNvPr>
          <p:cNvSpPr/>
          <p:nvPr/>
        </p:nvSpPr>
        <p:spPr>
          <a:xfrm>
            <a:off x="3364599" y="4483607"/>
            <a:ext cx="698328" cy="49895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C96FAA-FD63-8D51-A931-F4A9B48366E9}"/>
              </a:ext>
            </a:extLst>
          </p:cNvPr>
          <p:cNvSpPr/>
          <p:nvPr/>
        </p:nvSpPr>
        <p:spPr>
          <a:xfrm>
            <a:off x="2798687" y="3578466"/>
            <a:ext cx="855306" cy="4898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CAECC1-BEAF-32A7-76B2-D67536E5FC5C}"/>
              </a:ext>
            </a:extLst>
          </p:cNvPr>
          <p:cNvSpPr txBox="1"/>
          <p:nvPr/>
        </p:nvSpPr>
        <p:spPr>
          <a:xfrm>
            <a:off x="4192063" y="6397441"/>
            <a:ext cx="437536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FFFF"/>
                </a:solidFill>
                <a:ea typeface="Calibri"/>
                <a:cs typeface="Calibri"/>
              </a:rPr>
              <a:t>Cocaine influences release of </a:t>
            </a:r>
            <a:r>
              <a:rPr lang="en-US" sz="2400" err="1">
                <a:solidFill>
                  <a:srgbClr val="FFFFFF"/>
                </a:solidFill>
                <a:ea typeface="Calibri"/>
                <a:cs typeface="Calibri"/>
              </a:rPr>
              <a:t>Orx</a:t>
            </a:r>
            <a:endParaRPr lang="en-US" sz="2400" err="1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84EBCC-AC3A-D8EF-80B1-BA443FC73227}"/>
              </a:ext>
            </a:extLst>
          </p:cNvPr>
          <p:cNvSpPr/>
          <p:nvPr/>
        </p:nvSpPr>
        <p:spPr>
          <a:xfrm>
            <a:off x="1577932" y="3415180"/>
            <a:ext cx="684245" cy="4743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01D930-6836-E97B-1000-013EFED524D6}"/>
              </a:ext>
            </a:extLst>
          </p:cNvPr>
          <p:cNvSpPr/>
          <p:nvPr/>
        </p:nvSpPr>
        <p:spPr>
          <a:xfrm>
            <a:off x="1579323" y="3520463"/>
            <a:ext cx="614721" cy="45280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7F8351-8615-2596-D818-DAA4B6C00E9E}"/>
              </a:ext>
            </a:extLst>
          </p:cNvPr>
          <p:cNvSpPr/>
          <p:nvPr/>
        </p:nvSpPr>
        <p:spPr>
          <a:xfrm>
            <a:off x="4728404" y="2447443"/>
            <a:ext cx="1104578" cy="50723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F3E874-F296-998A-72EF-DEE232047056}"/>
              </a:ext>
            </a:extLst>
          </p:cNvPr>
          <p:cNvSpPr/>
          <p:nvPr/>
        </p:nvSpPr>
        <p:spPr>
          <a:xfrm>
            <a:off x="4858554" y="2510604"/>
            <a:ext cx="902059" cy="502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0121EB-AE47-90A2-1912-52FE16434BBC}"/>
              </a:ext>
            </a:extLst>
          </p:cNvPr>
          <p:cNvSpPr/>
          <p:nvPr/>
        </p:nvSpPr>
        <p:spPr>
          <a:xfrm>
            <a:off x="3466738" y="4485583"/>
            <a:ext cx="489957" cy="5176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1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3EB5D-7E62-6AA0-2670-DBE576E44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926" y="445345"/>
            <a:ext cx="7369093" cy="1048488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808080"/>
                </a:highlight>
                <a:ea typeface="Calibri Light"/>
                <a:cs typeface="Calibri Light"/>
              </a:rPr>
              <a:t>Paraventricular nucleus of the thalamus (PVT)= Relay Station</a:t>
            </a:r>
          </a:p>
        </p:txBody>
      </p:sp>
      <p:pic>
        <p:nvPicPr>
          <p:cNvPr id="4" name="Picture 3" descr="A diagram of a human brain&#10;&#10;Description automatically generated">
            <a:extLst>
              <a:ext uri="{FF2B5EF4-FFF2-40B4-BE49-F238E27FC236}">
                <a16:creationId xmlns:a16="http://schemas.microsoft.com/office/drawing/2014/main" id="{72FC983E-3690-ABF9-E966-E0C7CC449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54" y="2070585"/>
            <a:ext cx="8633381" cy="4092138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71F5AE9-24EB-7CC2-FBEB-9C9C13E921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8630383"/>
              </p:ext>
            </p:extLst>
          </p:nvPr>
        </p:nvGraphicFramePr>
        <p:xfrm>
          <a:off x="8813320" y="1499559"/>
          <a:ext cx="3709359" cy="4664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8E0C5F5F-BBC0-0C62-068A-8A3A84E09847}"/>
              </a:ext>
            </a:extLst>
          </p:cNvPr>
          <p:cNvSpPr/>
          <p:nvPr/>
        </p:nvSpPr>
        <p:spPr>
          <a:xfrm>
            <a:off x="4169947" y="4989789"/>
            <a:ext cx="571500" cy="419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92A9EFCA-E06E-75A7-3591-783167AE6ACE}"/>
              </a:ext>
            </a:extLst>
          </p:cNvPr>
          <p:cNvSpPr/>
          <p:nvPr/>
        </p:nvSpPr>
        <p:spPr>
          <a:xfrm rot="2460000">
            <a:off x="4632148" y="5516400"/>
            <a:ext cx="621126" cy="21131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F17A61-FCF1-6B85-9A76-77FE606061AF}"/>
              </a:ext>
            </a:extLst>
          </p:cNvPr>
          <p:cNvSpPr txBox="1"/>
          <p:nvPr/>
        </p:nvSpPr>
        <p:spPr>
          <a:xfrm>
            <a:off x="3203338" y="5791312"/>
            <a:ext cx="578736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err="1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Orx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 reward-related communication</a:t>
            </a:r>
            <a:endParaRPr lang="en-US" sz="2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24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7EFA7-0395-87CF-86CD-70E7F6AD1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644" y="3381"/>
            <a:ext cx="7205086" cy="13208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highlight>
                  <a:srgbClr val="808080"/>
                </a:highlight>
              </a:rPr>
              <a:t>CRF connections to systems</a:t>
            </a:r>
          </a:p>
        </p:txBody>
      </p:sp>
      <p:pic>
        <p:nvPicPr>
          <p:cNvPr id="376" name="Content Placeholder 3" descr="A diagram of a drug use&#10;&#10;Description automatically generated">
            <a:extLst>
              <a:ext uri="{FF2B5EF4-FFF2-40B4-BE49-F238E27FC236}">
                <a16:creationId xmlns:a16="http://schemas.microsoft.com/office/drawing/2014/main" id="{1AA2BDBE-57F2-DD30-0E94-2C72CBA703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9" t="2100" r="2823" b="7087"/>
          <a:stretch/>
        </p:blipFill>
        <p:spPr>
          <a:xfrm>
            <a:off x="712573" y="1376698"/>
            <a:ext cx="5846288" cy="4866181"/>
          </a:xfrm>
          <a:prstGeom prst="rect">
            <a:avLst/>
          </a:prstGeom>
        </p:spPr>
      </p:pic>
      <p:sp>
        <p:nvSpPr>
          <p:cNvPr id="648" name="Rectangle 647">
            <a:extLst>
              <a:ext uri="{FF2B5EF4-FFF2-40B4-BE49-F238E27FC236}">
                <a16:creationId xmlns:a16="http://schemas.microsoft.com/office/drawing/2014/main" id="{D1CD02A6-8892-AD0B-77B1-14613078E146}"/>
              </a:ext>
            </a:extLst>
          </p:cNvPr>
          <p:cNvSpPr/>
          <p:nvPr/>
        </p:nvSpPr>
        <p:spPr>
          <a:xfrm>
            <a:off x="710579" y="1377514"/>
            <a:ext cx="5836196" cy="16009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D8D8"/>
              </a:solidFill>
            </a:endParaRPr>
          </a:p>
        </p:txBody>
      </p:sp>
      <p:sp>
        <p:nvSpPr>
          <p:cNvPr id="859" name="TextBox 858">
            <a:extLst>
              <a:ext uri="{FF2B5EF4-FFF2-40B4-BE49-F238E27FC236}">
                <a16:creationId xmlns:a16="http://schemas.microsoft.com/office/drawing/2014/main" id="{3A8A8AA0-F455-CC4F-7B2F-4866B05DBD7C}"/>
              </a:ext>
            </a:extLst>
          </p:cNvPr>
          <p:cNvSpPr txBox="1"/>
          <p:nvPr/>
        </p:nvSpPr>
        <p:spPr>
          <a:xfrm>
            <a:off x="6900285" y="1748971"/>
            <a:ext cx="5995268" cy="3851731"/>
          </a:xfrm>
          <a:prstGeom prst="rightArrow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Corticotropin-releasing hormone (CRF/CRH)</a:t>
            </a:r>
            <a:endParaRPr lang="en-US" sz="2400">
              <a:solidFill>
                <a:schemeClr val="bg1">
                  <a:lumMod val="50000"/>
                </a:schemeClr>
              </a:solidFill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 sz="24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Stress circuit involvement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4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CRF1 vs CRF2</a:t>
            </a:r>
          </a:p>
          <a:p>
            <a:pPr lvl="1"/>
            <a:endParaRPr lang="en-US" sz="2400">
              <a:solidFill>
                <a:schemeClr val="bg1">
                  <a:lumMod val="50000"/>
                </a:schemeClr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693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CFD6C-51E5-D81E-8D83-FF8D04FC6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39" y="113778"/>
            <a:ext cx="11079637" cy="1442902"/>
          </a:xfrm>
        </p:spPr>
        <p:txBody>
          <a:bodyPr/>
          <a:lstStyle/>
          <a:p>
            <a:r>
              <a:rPr lang="en-US">
                <a:solidFill>
                  <a:srgbClr val="FFFFFF"/>
                </a:solidFill>
                <a:highlight>
                  <a:srgbClr val="808080"/>
                </a:highlight>
                <a:ea typeface="Calibri Light"/>
                <a:cs typeface="Calibri Light"/>
              </a:rPr>
              <a:t>CRF Projections from Limbic Forebrain to VTA</a:t>
            </a:r>
            <a:endParaRPr lang="en-US">
              <a:solidFill>
                <a:srgbClr val="FFFFFF"/>
              </a:solidFill>
              <a:highlight>
                <a:srgbClr val="808080"/>
              </a:highlight>
            </a:endParaRPr>
          </a:p>
        </p:txBody>
      </p:sp>
      <p:pic>
        <p:nvPicPr>
          <p:cNvPr id="4" name="Content Placeholder 3" descr="A close-up of a brain&#10;&#10;Description automatically generated">
            <a:extLst>
              <a:ext uri="{FF2B5EF4-FFF2-40B4-BE49-F238E27FC236}">
                <a16:creationId xmlns:a16="http://schemas.microsoft.com/office/drawing/2014/main" id="{39E38E99-3046-22D8-6222-2E60AA0B9B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5817" y="1707588"/>
            <a:ext cx="5455514" cy="436618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46776C-4034-2A3E-A7B9-8155A549346B}"/>
              </a:ext>
            </a:extLst>
          </p:cNvPr>
          <p:cNvSpPr txBox="1"/>
          <p:nvPr/>
        </p:nvSpPr>
        <p:spPr>
          <a:xfrm>
            <a:off x="8141944" y="1985580"/>
            <a:ext cx="304490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u="sng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Double Labeling:</a:t>
            </a:r>
            <a:endParaRPr lang="en-US" sz="3200" u="sng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DE5DA-DC64-A434-1BFF-DC7BDEADCB8D}"/>
              </a:ext>
            </a:extLst>
          </p:cNvPr>
          <p:cNvSpPr txBox="1"/>
          <p:nvPr/>
        </p:nvSpPr>
        <p:spPr>
          <a:xfrm>
            <a:off x="8142265" y="2782348"/>
            <a:ext cx="122133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>
                <a:solidFill>
                  <a:srgbClr val="9DBFBE"/>
                </a:solidFill>
                <a:highlight>
                  <a:srgbClr val="808080"/>
                </a:highlight>
                <a:ea typeface="Calibri"/>
                <a:cs typeface="Calibri"/>
              </a:rPr>
              <a:t>BNST</a:t>
            </a:r>
            <a:endParaRPr lang="en-US" sz="3600" b="1">
              <a:solidFill>
                <a:srgbClr val="9DBFBE"/>
              </a:solidFill>
              <a:highlight>
                <a:srgbClr val="80808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12123F-E6D0-09DE-DE96-1156ED8C4E27}"/>
              </a:ext>
            </a:extLst>
          </p:cNvPr>
          <p:cNvSpPr txBox="1"/>
          <p:nvPr/>
        </p:nvSpPr>
        <p:spPr>
          <a:xfrm>
            <a:off x="9356687" y="3829973"/>
            <a:ext cx="99713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err="1">
                <a:solidFill>
                  <a:srgbClr val="9DBFBE"/>
                </a:solidFill>
                <a:highlight>
                  <a:srgbClr val="808080"/>
                </a:highlight>
                <a:ea typeface="Calibri"/>
                <a:cs typeface="Calibri"/>
              </a:rPr>
              <a:t>CeA</a:t>
            </a:r>
            <a:endParaRPr lang="en-US" sz="3600" b="1" err="1">
              <a:solidFill>
                <a:srgbClr val="9DBFBE"/>
              </a:solidFill>
              <a:highlight>
                <a:srgbClr val="80808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0CC718-FE51-3193-652D-022F332C4F51}"/>
              </a:ext>
            </a:extLst>
          </p:cNvPr>
          <p:cNvSpPr txBox="1"/>
          <p:nvPr/>
        </p:nvSpPr>
        <p:spPr>
          <a:xfrm>
            <a:off x="10360701" y="4813770"/>
            <a:ext cx="107406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>
                <a:solidFill>
                  <a:srgbClr val="9DBFBE"/>
                </a:solidFill>
                <a:highlight>
                  <a:srgbClr val="808080"/>
                </a:highlight>
                <a:ea typeface="Calibri"/>
                <a:cs typeface="Calibri"/>
              </a:rPr>
              <a:t>PVN</a:t>
            </a:r>
            <a:endParaRPr lang="en-US" sz="3600" b="1">
              <a:solidFill>
                <a:srgbClr val="9DBFBE"/>
              </a:solidFill>
              <a:highlight>
                <a:srgbClr val="808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778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A78CA-72DB-082A-A0AF-8C94C7534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867" y="263036"/>
            <a:ext cx="5816340" cy="1450757"/>
          </a:xfrm>
        </p:spPr>
        <p:txBody>
          <a:bodyPr/>
          <a:lstStyle/>
          <a:p>
            <a:r>
              <a:rPr lang="en-US">
                <a:solidFill>
                  <a:srgbClr val="FFFFFF"/>
                </a:solidFill>
                <a:highlight>
                  <a:srgbClr val="808080"/>
                </a:highlight>
                <a:ea typeface="Calibri Light"/>
                <a:cs typeface="Calibri Light"/>
              </a:rPr>
              <a:t>CRF Labeling in the </a:t>
            </a:r>
            <a:r>
              <a:rPr lang="en-US" err="1">
                <a:solidFill>
                  <a:srgbClr val="FFFFFF"/>
                </a:solidFill>
                <a:highlight>
                  <a:srgbClr val="808080"/>
                </a:highlight>
                <a:ea typeface="Calibri Light"/>
                <a:cs typeface="Calibri Light"/>
              </a:rPr>
              <a:t>CeA</a:t>
            </a:r>
            <a:endParaRPr lang="en-US" err="1">
              <a:solidFill>
                <a:srgbClr val="FFFFFF"/>
              </a:solidFill>
              <a:highlight>
                <a:srgbClr val="808080"/>
              </a:highlight>
            </a:endParaRPr>
          </a:p>
        </p:txBody>
      </p:sp>
      <p:pic>
        <p:nvPicPr>
          <p:cNvPr id="4" name="Content Placeholder 3" descr="A collage of different colored images&#10;&#10;Description automatically generated">
            <a:extLst>
              <a:ext uri="{FF2B5EF4-FFF2-40B4-BE49-F238E27FC236}">
                <a16:creationId xmlns:a16="http://schemas.microsoft.com/office/drawing/2014/main" id="{0698AAA9-C5BA-5CF9-8F03-52881CC5A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7426"/>
          <a:stretch/>
        </p:blipFill>
        <p:spPr>
          <a:xfrm>
            <a:off x="1100006" y="1940623"/>
            <a:ext cx="4782662" cy="4229312"/>
          </a:xfrm>
        </p:spPr>
      </p:pic>
      <p:pic>
        <p:nvPicPr>
          <p:cNvPr id="6" name="Content Placeholder 3" descr="A collage of different colored images&#10;&#10;Description automatically generated">
            <a:extLst>
              <a:ext uri="{FF2B5EF4-FFF2-40B4-BE49-F238E27FC236}">
                <a16:creationId xmlns:a16="http://schemas.microsoft.com/office/drawing/2014/main" id="{318B4A4B-D186-BE91-FCB1-5FACC5F615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962" r="10958" b="120"/>
          <a:stretch/>
        </p:blipFill>
        <p:spPr>
          <a:xfrm>
            <a:off x="6459406" y="1927923"/>
            <a:ext cx="4687878" cy="42437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C3CB6D-BDD6-679B-8153-BAF6B28BB1CE}"/>
              </a:ext>
            </a:extLst>
          </p:cNvPr>
          <p:cNvSpPr txBox="1"/>
          <p:nvPr/>
        </p:nvSpPr>
        <p:spPr>
          <a:xfrm>
            <a:off x="156019" y="6327832"/>
            <a:ext cx="76990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  <a:cs typeface="Calibri"/>
              </a:rPr>
              <a:t>VTA receive projections from BNST, </a:t>
            </a:r>
            <a:r>
              <a:rPr lang="en-US" sz="2800" err="1">
                <a:solidFill>
                  <a:schemeClr val="bg1"/>
                </a:solidFill>
                <a:cs typeface="Calibri"/>
              </a:rPr>
              <a:t>CeA</a:t>
            </a:r>
            <a:r>
              <a:rPr lang="en-US" sz="2800">
                <a:solidFill>
                  <a:schemeClr val="bg1"/>
                </a:solidFill>
                <a:cs typeface="Calibri"/>
              </a:rPr>
              <a:t>, and PVN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A683C778-639A-AD82-A572-DC0A26CF669E}"/>
              </a:ext>
            </a:extLst>
          </p:cNvPr>
          <p:cNvSpPr/>
          <p:nvPr/>
        </p:nvSpPr>
        <p:spPr>
          <a:xfrm>
            <a:off x="7695999" y="6386105"/>
            <a:ext cx="632603" cy="4169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26A052-51B0-0EFC-DA32-324370F5DBF9}"/>
              </a:ext>
            </a:extLst>
          </p:cNvPr>
          <p:cNvSpPr txBox="1"/>
          <p:nvPr/>
        </p:nvSpPr>
        <p:spPr>
          <a:xfrm>
            <a:off x="8507978" y="6382311"/>
            <a:ext cx="36799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  <a:cs typeface="Calibri"/>
              </a:rPr>
              <a:t>Influences DA release </a:t>
            </a:r>
            <a:endParaRPr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00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0B226-C8C6-E79E-F0BE-13F25995D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12" y="311504"/>
            <a:ext cx="10812887" cy="1223108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solidFill>
                  <a:schemeClr val="bg1"/>
                </a:solidFill>
                <a:highlight>
                  <a:srgbClr val="808080"/>
                </a:highlight>
              </a:rPr>
              <a:t>Orexin relation to specific types of substance abuse</a:t>
            </a:r>
          </a:p>
        </p:txBody>
      </p:sp>
      <p:pic>
        <p:nvPicPr>
          <p:cNvPr id="11" name="Content Placeholder 10" descr="Frontiers | Understanding the Role of Orexin Neuropeptides in Drug ...">
            <a:extLst>
              <a:ext uri="{FF2B5EF4-FFF2-40B4-BE49-F238E27FC236}">
                <a16:creationId xmlns:a16="http://schemas.microsoft.com/office/drawing/2014/main" id="{491A40D4-323D-A679-74F9-EB71E9E996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7266" y="2012212"/>
            <a:ext cx="8692196" cy="4121171"/>
          </a:xfr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1A61E7F-66E7-BD82-BC91-B039A8E54094}"/>
              </a:ext>
            </a:extLst>
          </p:cNvPr>
          <p:cNvSpPr/>
          <p:nvPr/>
        </p:nvSpPr>
        <p:spPr>
          <a:xfrm>
            <a:off x="1757227" y="5387121"/>
            <a:ext cx="1071562" cy="952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2009C7-3638-050C-24EC-00A005DBF710}"/>
              </a:ext>
            </a:extLst>
          </p:cNvPr>
          <p:cNvSpPr/>
          <p:nvPr/>
        </p:nvSpPr>
        <p:spPr>
          <a:xfrm>
            <a:off x="3830407" y="1827016"/>
            <a:ext cx="1071562" cy="952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C6223E-79EF-385F-4562-9B8A3D37FBA4}"/>
              </a:ext>
            </a:extLst>
          </p:cNvPr>
          <p:cNvSpPr txBox="1"/>
          <p:nvPr/>
        </p:nvSpPr>
        <p:spPr>
          <a:xfrm>
            <a:off x="5975931" y="1858860"/>
            <a:ext cx="1113557" cy="8827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9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BD7BC-CBF7-A3A0-DC83-71AEBF5C7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292" y="5307"/>
            <a:ext cx="9927051" cy="1443061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highlight>
                  <a:srgbClr val="808080"/>
                </a:highlight>
                <a:ea typeface="Calibri Light"/>
                <a:cs typeface="Calibri Light"/>
              </a:rPr>
              <a:t>Binge drinking increases </a:t>
            </a:r>
            <a:r>
              <a:rPr lang="en-US" err="1">
                <a:solidFill>
                  <a:schemeClr val="bg1"/>
                </a:solidFill>
                <a:highlight>
                  <a:srgbClr val="808080"/>
                </a:highlight>
                <a:ea typeface="Calibri Light"/>
                <a:cs typeface="Calibri Light"/>
              </a:rPr>
              <a:t>Orx</a:t>
            </a:r>
            <a:r>
              <a:rPr lang="en-US">
                <a:solidFill>
                  <a:schemeClr val="bg1"/>
                </a:solidFill>
                <a:highlight>
                  <a:srgbClr val="808080"/>
                </a:highlight>
                <a:ea typeface="Calibri Light"/>
                <a:cs typeface="Calibri Light"/>
              </a:rPr>
              <a:t> Production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B4CDFF-28CB-A714-FCF3-BF0778B50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465" y="1867518"/>
            <a:ext cx="5734427" cy="43536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812488-254D-3AF5-85CD-D22D13EE54B3}"/>
              </a:ext>
            </a:extLst>
          </p:cNvPr>
          <p:cNvSpPr txBox="1"/>
          <p:nvPr/>
        </p:nvSpPr>
        <p:spPr>
          <a:xfrm>
            <a:off x="1845058" y="6394556"/>
            <a:ext cx="865860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ea typeface="Calibri"/>
                <a:cs typeface="Calibri"/>
              </a:rPr>
              <a:t>Binge-like EtOH = </a:t>
            </a:r>
            <a:r>
              <a:rPr lang="en-US" sz="2400" b="1">
                <a:solidFill>
                  <a:srgbClr val="9DBFBE"/>
                </a:solidFill>
                <a:ea typeface="Calibri"/>
                <a:cs typeface="Calibri"/>
              </a:rPr>
              <a:t>increased signaling</a:t>
            </a:r>
            <a:r>
              <a:rPr lang="en-US" sz="2400">
                <a:solidFill>
                  <a:schemeClr val="bg1"/>
                </a:solidFill>
                <a:ea typeface="Calibri"/>
                <a:cs typeface="Calibri"/>
              </a:rPr>
              <a:t> of hypothalamic </a:t>
            </a:r>
            <a:r>
              <a:rPr lang="en-US" sz="2400" err="1">
                <a:solidFill>
                  <a:schemeClr val="bg1"/>
                </a:solidFill>
                <a:ea typeface="Calibri"/>
                <a:cs typeface="Calibri"/>
              </a:rPr>
              <a:t>Orx</a:t>
            </a:r>
            <a:r>
              <a:rPr lang="en-US" sz="2400">
                <a:solidFill>
                  <a:schemeClr val="bg1"/>
                </a:solidFill>
                <a:ea typeface="Calibri"/>
                <a:cs typeface="Calibri"/>
              </a:rPr>
              <a:t> neurons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921222-706B-2B23-B8F8-4DB35ADD9FB6}"/>
              </a:ext>
            </a:extLst>
          </p:cNvPr>
          <p:cNvSpPr txBox="1"/>
          <p:nvPr/>
        </p:nvSpPr>
        <p:spPr>
          <a:xfrm>
            <a:off x="4304468" y="1867646"/>
            <a:ext cx="372993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Pre-pro orexin mRNA Expression</a:t>
            </a:r>
            <a:endParaRPr lang="en-US" sz="2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063DC4-0F5B-5596-2E24-543E9B61639E}"/>
              </a:ext>
            </a:extLst>
          </p:cNvPr>
          <p:cNvSpPr txBox="1"/>
          <p:nvPr/>
        </p:nvSpPr>
        <p:spPr>
          <a:xfrm>
            <a:off x="5487076" y="5901764"/>
            <a:ext cx="120910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E= Ethanol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B65EC4-D393-1477-B99C-94BB46173E63}"/>
              </a:ext>
            </a:extLst>
          </p:cNvPr>
          <p:cNvSpPr txBox="1"/>
          <p:nvPr/>
        </p:nvSpPr>
        <p:spPr>
          <a:xfrm>
            <a:off x="7342459" y="5904442"/>
            <a:ext cx="1217705" cy="3837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S= Sucrose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5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713CE-5226-1A88-48D5-8A5BC8CF7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42" y="217104"/>
            <a:ext cx="12188544" cy="142864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808080"/>
                </a:highlight>
                <a:ea typeface="Calibri Light"/>
                <a:cs typeface="Calibri Light"/>
              </a:rPr>
              <a:t>Blocking Orx</a:t>
            </a:r>
            <a:r>
              <a:rPr lang="en-US" baseline="-25000" dirty="0">
                <a:solidFill>
                  <a:schemeClr val="bg1"/>
                </a:solidFill>
                <a:highlight>
                  <a:srgbClr val="808080"/>
                </a:highlight>
                <a:ea typeface="Calibri Light"/>
                <a:cs typeface="Calibri Light"/>
              </a:rPr>
              <a:t>1</a:t>
            </a:r>
            <a:r>
              <a:rPr lang="en-US" dirty="0">
                <a:solidFill>
                  <a:schemeClr val="bg1"/>
                </a:solidFill>
                <a:highlight>
                  <a:srgbClr val="808080"/>
                </a:highlight>
                <a:ea typeface="Calibri Light"/>
                <a:cs typeface="Calibri Light"/>
              </a:rPr>
              <a:t>R in the CeA blocks binge-like ethanol drinking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AA43F1-2E3A-C359-0AAB-CF3E24F37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320" y="1822579"/>
            <a:ext cx="5257582" cy="44102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6CAAFE-F171-BD67-8B78-AE88A8370310}"/>
              </a:ext>
            </a:extLst>
          </p:cNvPr>
          <p:cNvSpPr txBox="1"/>
          <p:nvPr/>
        </p:nvSpPr>
        <p:spPr>
          <a:xfrm>
            <a:off x="8048642" y="1958932"/>
            <a:ext cx="436242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 sz="24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Use of Orx1R antagonist SB-334867 in </a:t>
            </a:r>
            <a:r>
              <a:rPr lang="en-US" sz="2400" err="1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CeA</a:t>
            </a:r>
            <a:endParaRPr lang="en-US" sz="2400">
              <a:solidFill>
                <a:schemeClr val="bg1">
                  <a:lumMod val="50000"/>
                </a:schemeClr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953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5ED25-C8DB-B928-CACF-AC97AE6C5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872742"/>
            <a:ext cx="11214159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chemeClr val="bg1"/>
                </a:solidFill>
                <a:highlight>
                  <a:srgbClr val="808080"/>
                </a:highlight>
              </a:rPr>
              <a:t>Neurocircuits in the brain activated by stress/reward mediate drug-seeking behavior and withdrawal</a:t>
            </a:r>
            <a:br>
              <a:rPr lang="en-US"/>
            </a:br>
            <a:r>
              <a:rPr lang="en-US" sz="1300">
                <a:solidFill>
                  <a:srgbClr val="ECECEC"/>
                </a:solidFill>
                <a:ea typeface="+mj-lt"/>
                <a:cs typeface="+mj-lt"/>
              </a:rPr>
              <a:t>N</a:t>
            </a:r>
            <a:endParaRPr lang="en-US" sz="1300">
              <a:solidFill>
                <a:srgbClr val="ECECEC"/>
              </a:solidFill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51F03-4278-E2D7-7B14-71ECD89AA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91943"/>
            <a:ext cx="11085549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</a:rPr>
              <a:t>Comprehending these circuits and the underlying neurobiological mechanisms provides clarity regarding the components underpinning drug addiction and the various behaviors it induces</a:t>
            </a:r>
          </a:p>
        </p:txBody>
      </p:sp>
      <p:pic>
        <p:nvPicPr>
          <p:cNvPr id="5" name="Picture 4" descr="A diagram of a brain&#10;&#10;Description automatically generated">
            <a:extLst>
              <a:ext uri="{FF2B5EF4-FFF2-40B4-BE49-F238E27FC236}">
                <a16:creationId xmlns:a16="http://schemas.microsoft.com/office/drawing/2014/main" id="{94E1644C-2838-F8D6-237F-8603A60A76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" b="32496"/>
          <a:stretch/>
        </p:blipFill>
        <p:spPr>
          <a:xfrm>
            <a:off x="4158975" y="4055146"/>
            <a:ext cx="4124328" cy="27996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5CC167-19A1-3EAE-E95F-E92C758F24D7}"/>
              </a:ext>
            </a:extLst>
          </p:cNvPr>
          <p:cNvSpPr txBox="1"/>
          <p:nvPr/>
        </p:nvSpPr>
        <p:spPr>
          <a:xfrm>
            <a:off x="-6789" y="-4046"/>
            <a:ext cx="9787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theme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3D7C-4531-DA19-689E-9E413243D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978" y="257848"/>
            <a:ext cx="10633494" cy="1450757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FF"/>
                </a:solidFill>
                <a:highlight>
                  <a:srgbClr val="808080"/>
                </a:highlight>
                <a:ea typeface="Calibri Light"/>
                <a:cs typeface="Calibri Light"/>
              </a:rPr>
              <a:t>Blocking Orx</a:t>
            </a:r>
            <a:r>
              <a:rPr lang="en-US" baseline="-25000" dirty="0">
                <a:solidFill>
                  <a:srgbClr val="FFFFFF"/>
                </a:solidFill>
                <a:highlight>
                  <a:srgbClr val="808080"/>
                </a:highlight>
                <a:ea typeface="Calibri Light"/>
                <a:cs typeface="Calibri Light"/>
              </a:rPr>
              <a:t>1</a:t>
            </a:r>
            <a:r>
              <a:rPr lang="en-US" dirty="0">
                <a:solidFill>
                  <a:srgbClr val="FFFFFF"/>
                </a:solidFill>
                <a:highlight>
                  <a:srgbClr val="808080"/>
                </a:highlight>
                <a:ea typeface="Calibri Light"/>
                <a:cs typeface="Calibri Light"/>
              </a:rPr>
              <a:t>R in the VTA blocks binge-like ethanol drinking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26650D-A766-4695-BD90-7B53F00D12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1167" y="1945157"/>
            <a:ext cx="4912567" cy="41148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F45884-93F4-74DB-B697-6DD6E5292026}"/>
              </a:ext>
            </a:extLst>
          </p:cNvPr>
          <p:cNvSpPr txBox="1"/>
          <p:nvPr/>
        </p:nvSpPr>
        <p:spPr>
          <a:xfrm>
            <a:off x="8212603" y="2303535"/>
            <a:ext cx="397276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Use of Orx1R antagonist SB-334867 in VTA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96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54286-15C0-6721-D328-8DAD99673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357" y="-2278"/>
            <a:ext cx="9712306" cy="144290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FF"/>
                </a:solidFill>
                <a:highlight>
                  <a:srgbClr val="808080"/>
                </a:highlight>
                <a:ea typeface="Calibri Light"/>
                <a:cs typeface="Calibri Light"/>
              </a:rPr>
              <a:t>Blocking Orx</a:t>
            </a:r>
            <a:r>
              <a:rPr lang="en-US" baseline="-25000" dirty="0">
                <a:solidFill>
                  <a:srgbClr val="FFFFFF"/>
                </a:solidFill>
                <a:highlight>
                  <a:srgbClr val="808080"/>
                </a:highlight>
                <a:ea typeface="Calibri Light"/>
                <a:cs typeface="Calibri Light"/>
              </a:rPr>
              <a:t>1</a:t>
            </a:r>
            <a:r>
              <a:rPr lang="en-US" dirty="0">
                <a:solidFill>
                  <a:srgbClr val="FFFFFF"/>
                </a:solidFill>
                <a:highlight>
                  <a:srgbClr val="808080"/>
                </a:highlight>
                <a:ea typeface="Calibri Light"/>
                <a:cs typeface="Calibri Light"/>
              </a:rPr>
              <a:t>R inhibits binge-like ethanol drinking</a:t>
            </a:r>
            <a:endParaRPr lang="en-US" dirty="0"/>
          </a:p>
        </p:txBody>
      </p:sp>
      <p:pic>
        <p:nvPicPr>
          <p:cNvPr id="5" name="Content Placeholder 3" descr="A graph of a number of gas consumption&#10;&#10;Description automatically generated">
            <a:extLst>
              <a:ext uri="{FF2B5EF4-FFF2-40B4-BE49-F238E27FC236}">
                <a16:creationId xmlns:a16="http://schemas.microsoft.com/office/drawing/2014/main" id="{899E0EDE-4CBB-1E22-32DC-A6E674A04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024" y="2054014"/>
            <a:ext cx="4912567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D3F6D-1E01-C672-372D-47CF14EB7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05" y="1960465"/>
            <a:ext cx="5257582" cy="44102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6F6B49-9596-A3F2-F5D6-1860AFD392DF}"/>
              </a:ext>
            </a:extLst>
          </p:cNvPr>
          <p:cNvSpPr txBox="1"/>
          <p:nvPr/>
        </p:nvSpPr>
        <p:spPr>
          <a:xfrm>
            <a:off x="11018909" y="1842036"/>
            <a:ext cx="82868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  <a:highlight>
                  <a:srgbClr val="9DBFBE"/>
                </a:highlight>
                <a:ea typeface="Calibri"/>
                <a:cs typeface="Calibri"/>
              </a:rPr>
              <a:t>VTA</a:t>
            </a:r>
            <a:endParaRPr lang="en-US" sz="3200">
              <a:solidFill>
                <a:schemeClr val="bg1"/>
              </a:solidFill>
              <a:highlight>
                <a:srgbClr val="9DBFBE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7F2F40-6D40-E310-2ECA-86FCE0B44344}"/>
              </a:ext>
            </a:extLst>
          </p:cNvPr>
          <p:cNvSpPr txBox="1"/>
          <p:nvPr/>
        </p:nvSpPr>
        <p:spPr>
          <a:xfrm>
            <a:off x="5365991" y="1959781"/>
            <a:ext cx="87881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err="1">
                <a:solidFill>
                  <a:schemeClr val="bg1"/>
                </a:solidFill>
                <a:highlight>
                  <a:srgbClr val="9DBFBE"/>
                </a:highlight>
                <a:ea typeface="Calibri"/>
                <a:cs typeface="Calibri"/>
              </a:rPr>
              <a:t>CeA</a:t>
            </a:r>
            <a:endParaRPr lang="en-US" sz="3200" err="1">
              <a:solidFill>
                <a:schemeClr val="bg1"/>
              </a:solidFill>
              <a:highlight>
                <a:srgbClr val="9DBFBE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C929EF-4462-D9A3-D6F9-6BA225EF92A5}"/>
              </a:ext>
            </a:extLst>
          </p:cNvPr>
          <p:cNvSpPr txBox="1"/>
          <p:nvPr/>
        </p:nvSpPr>
        <p:spPr>
          <a:xfrm>
            <a:off x="1654581" y="6370608"/>
            <a:ext cx="4888816" cy="4772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ea typeface="Calibri"/>
                <a:cs typeface="Calibri"/>
              </a:rPr>
              <a:t>Blocks binge-like drinking in first hour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8994185-C28B-32EA-E166-4478C6D3FF57}"/>
              </a:ext>
            </a:extLst>
          </p:cNvPr>
          <p:cNvSpPr/>
          <p:nvPr/>
        </p:nvSpPr>
        <p:spPr>
          <a:xfrm>
            <a:off x="6542622" y="6471394"/>
            <a:ext cx="894183" cy="318794"/>
          </a:xfrm>
          <a:prstGeom prst="rightArrow">
            <a:avLst/>
          </a:prstGeom>
          <a:ln>
            <a:solidFill>
              <a:srgbClr val="9DBF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AD173F-A274-7309-F40D-D54FDB9D202E}"/>
              </a:ext>
            </a:extLst>
          </p:cNvPr>
          <p:cNvSpPr txBox="1"/>
          <p:nvPr/>
        </p:nvSpPr>
        <p:spPr>
          <a:xfrm>
            <a:off x="7586106" y="6394007"/>
            <a:ext cx="198711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9DBFBE"/>
                </a:solidFill>
                <a:ea typeface="+mn-lt"/>
                <a:cs typeface="+mn-lt"/>
              </a:rPr>
              <a:t>short half-life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6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4F7B6-78DD-6E17-5D15-45DC77922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29" y="128305"/>
            <a:ext cx="11247319" cy="144298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808080"/>
                </a:highlight>
                <a:ea typeface="Calibri Light"/>
                <a:cs typeface="Calibri Light"/>
              </a:rPr>
              <a:t>Blocking Orx</a:t>
            </a:r>
            <a:r>
              <a:rPr lang="en-US" baseline="-25000" dirty="0">
                <a:solidFill>
                  <a:schemeClr val="bg1"/>
                </a:solidFill>
                <a:highlight>
                  <a:srgbClr val="808080"/>
                </a:highlight>
                <a:ea typeface="Calibri Light"/>
                <a:cs typeface="Calibri Light"/>
              </a:rPr>
              <a:t>2</a:t>
            </a:r>
            <a:r>
              <a:rPr lang="en-US" dirty="0">
                <a:solidFill>
                  <a:schemeClr val="bg1"/>
                </a:solidFill>
                <a:highlight>
                  <a:srgbClr val="808080"/>
                </a:highlight>
                <a:ea typeface="Calibri Light"/>
                <a:cs typeface="Calibri Light"/>
              </a:rPr>
              <a:t>R in CeA prevents increase in binge-like ethanol drinking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43711F3-F306-2B7B-BFAF-53AE5D1E8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1922" y="1798695"/>
            <a:ext cx="5515092" cy="446547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29BD18-EB63-B797-BD95-F7943C2DB7F7}"/>
              </a:ext>
            </a:extLst>
          </p:cNvPr>
          <p:cNvSpPr txBox="1"/>
          <p:nvPr/>
        </p:nvSpPr>
        <p:spPr>
          <a:xfrm>
            <a:off x="8462538" y="2061165"/>
            <a:ext cx="363222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 sz="24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Use of Orx2R antagonist TCS-OX2-29 in </a:t>
            </a:r>
            <a:r>
              <a:rPr lang="en-US" sz="2400" err="1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CeA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710047-57FA-A030-0313-A90ECE9CAF66}"/>
              </a:ext>
            </a:extLst>
          </p:cNvPr>
          <p:cNvSpPr txBox="1"/>
          <p:nvPr/>
        </p:nvSpPr>
        <p:spPr>
          <a:xfrm>
            <a:off x="350479" y="6405166"/>
            <a:ext cx="6581086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ea typeface="Calibri"/>
                <a:cs typeface="Calibri"/>
              </a:rPr>
              <a:t>Blockage of OrxR</a:t>
            </a:r>
            <a:r>
              <a:rPr lang="en-US" sz="2200" baseline="-25000" dirty="0">
                <a:solidFill>
                  <a:schemeClr val="bg1"/>
                </a:solidFill>
                <a:ea typeface="Calibri"/>
                <a:cs typeface="Calibri"/>
              </a:rPr>
              <a:t>2</a:t>
            </a:r>
            <a:r>
              <a:rPr lang="en-US" sz="2200" dirty="0">
                <a:solidFill>
                  <a:schemeClr val="bg1"/>
                </a:solidFill>
                <a:ea typeface="Calibri"/>
                <a:cs typeface="Calibri"/>
              </a:rPr>
              <a:t> influences binge-drinking behavior??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EE281FB-A910-AC9D-05E8-C531150D09F0}"/>
              </a:ext>
            </a:extLst>
          </p:cNvPr>
          <p:cNvSpPr/>
          <p:nvPr/>
        </p:nvSpPr>
        <p:spPr>
          <a:xfrm>
            <a:off x="6910809" y="6444082"/>
            <a:ext cx="738673" cy="326570"/>
          </a:xfrm>
          <a:prstGeom prst="rightArrow">
            <a:avLst/>
          </a:prstGeom>
          <a:ln>
            <a:solidFill>
              <a:srgbClr val="9DBF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6DED9D-1C6F-E03C-1E4B-57C8F6168245}"/>
              </a:ext>
            </a:extLst>
          </p:cNvPr>
          <p:cNvSpPr txBox="1"/>
          <p:nvPr/>
        </p:nvSpPr>
        <p:spPr>
          <a:xfrm>
            <a:off x="7650215" y="6427750"/>
            <a:ext cx="429287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9DBFBE"/>
                </a:solidFill>
                <a:ea typeface="Calibri"/>
                <a:cs typeface="Calibri"/>
              </a:rPr>
              <a:t>Prevents      in EtOH consumption??</a:t>
            </a:r>
            <a:endParaRPr lang="en-US" sz="2200">
              <a:solidFill>
                <a:srgbClr val="9DBFBE"/>
              </a:solidFill>
            </a:endParaRP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5CD328FB-F13A-37C2-8A62-BFFDE92D81A4}"/>
              </a:ext>
            </a:extLst>
          </p:cNvPr>
          <p:cNvSpPr/>
          <p:nvPr/>
        </p:nvSpPr>
        <p:spPr>
          <a:xfrm>
            <a:off x="8800877" y="6424648"/>
            <a:ext cx="248815" cy="365448"/>
          </a:xfrm>
          <a:prstGeom prst="upArrow">
            <a:avLst/>
          </a:prstGeom>
          <a:ln>
            <a:solidFill>
              <a:srgbClr val="9DBF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3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A4C4-F3D2-DF79-A813-B0B8925DF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525" y="257848"/>
            <a:ext cx="10058400" cy="145075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808080"/>
                </a:highlight>
                <a:ea typeface="Calibri Light"/>
                <a:cs typeface="Calibri Light"/>
              </a:rPr>
              <a:t>Blocking Orx</a:t>
            </a:r>
            <a:r>
              <a:rPr lang="en-US" baseline="-25000" dirty="0">
                <a:solidFill>
                  <a:schemeClr val="bg1"/>
                </a:solidFill>
                <a:highlight>
                  <a:srgbClr val="808080"/>
                </a:highlight>
                <a:ea typeface="Calibri Light"/>
                <a:cs typeface="Calibri Light"/>
              </a:rPr>
              <a:t>2</a:t>
            </a:r>
            <a:r>
              <a:rPr lang="en-US" dirty="0">
                <a:solidFill>
                  <a:schemeClr val="bg1"/>
                </a:solidFill>
                <a:highlight>
                  <a:srgbClr val="808080"/>
                </a:highlight>
                <a:ea typeface="Calibri Light"/>
                <a:cs typeface="Calibri Light"/>
              </a:rPr>
              <a:t>R in VTA does not influence binge-like ethanol drinking</a:t>
            </a:r>
          </a:p>
        </p:txBody>
      </p:sp>
      <p:pic>
        <p:nvPicPr>
          <p:cNvPr id="4" name="Content Placeholder 3" descr="A graph of gas consumption&#10;&#10;Description automatically generated">
            <a:extLst>
              <a:ext uri="{FF2B5EF4-FFF2-40B4-BE49-F238E27FC236}">
                <a16:creationId xmlns:a16="http://schemas.microsoft.com/office/drawing/2014/main" id="{B5023794-FE2B-F74E-1281-3AFBC9F27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7896" y="1863782"/>
            <a:ext cx="4759110" cy="41148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FA79D8-B50F-F51B-CFB0-1E24B71EEB65}"/>
              </a:ext>
            </a:extLst>
          </p:cNvPr>
          <p:cNvSpPr txBox="1"/>
          <p:nvPr/>
        </p:nvSpPr>
        <p:spPr>
          <a:xfrm>
            <a:off x="8613218" y="2136612"/>
            <a:ext cx="343861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Use of Orx2R antagonist TCS-OX2-29 in VTA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296D97-E568-3311-9852-AE6A65270774}"/>
              </a:ext>
            </a:extLst>
          </p:cNvPr>
          <p:cNvSpPr txBox="1"/>
          <p:nvPr/>
        </p:nvSpPr>
        <p:spPr>
          <a:xfrm>
            <a:off x="3306695" y="6394041"/>
            <a:ext cx="557989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9DBFBE"/>
                </a:solidFill>
                <a:cs typeface="Calibri"/>
              </a:rPr>
              <a:t>Orx</a:t>
            </a:r>
            <a:r>
              <a:rPr lang="en-US" sz="2400" baseline="-25000" dirty="0">
                <a:solidFill>
                  <a:srgbClr val="9DBFBE"/>
                </a:solidFill>
                <a:cs typeface="Calibri"/>
              </a:rPr>
              <a:t>1</a:t>
            </a:r>
            <a:r>
              <a:rPr lang="en-US" sz="2400" dirty="0">
                <a:solidFill>
                  <a:srgbClr val="9DBFBE"/>
                </a:solidFill>
                <a:cs typeface="Calibri"/>
              </a:rPr>
              <a:t>R mediates drug-seeking effects in VTA</a:t>
            </a:r>
            <a:endParaRPr lang="en-US" sz="2400" dirty="0">
              <a:solidFill>
                <a:srgbClr val="9DBFB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C8F232-6DE7-2B5D-3552-63A0067A9A26}"/>
              </a:ext>
            </a:extLst>
          </p:cNvPr>
          <p:cNvSpPr txBox="1"/>
          <p:nvPr/>
        </p:nvSpPr>
        <p:spPr>
          <a:xfrm>
            <a:off x="-3872" y="5561195"/>
            <a:ext cx="453815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err="1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OrxR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 inhibition did not influence binge-like sucrose drinking</a:t>
            </a:r>
            <a:endParaRPr lang="en-US" sz="24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4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EC3D3-AF2D-38DC-000B-1F4469B69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167" y="128452"/>
            <a:ext cx="3746740" cy="143638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highlight>
                  <a:srgbClr val="808080"/>
                </a:highlight>
              </a:rPr>
              <a:t>What is known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78650-3899-7AE1-34BC-6D7EAFAE8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5158" y="3123167"/>
            <a:ext cx="7008640" cy="156307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har char="-"/>
            </a:pPr>
            <a:r>
              <a:rPr lang="en-US" sz="28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Stress and reward circuitries contain </a:t>
            </a:r>
            <a:r>
              <a:rPr lang="en-US" sz="2800">
                <a:solidFill>
                  <a:srgbClr val="9DBFBE"/>
                </a:solidFill>
                <a:ea typeface="Calibri"/>
                <a:cs typeface="Calibri"/>
              </a:rPr>
              <a:t>interconnected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 regions</a:t>
            </a:r>
          </a:p>
          <a:p>
            <a:pPr>
              <a:buChar char="-"/>
            </a:pPr>
            <a:r>
              <a:rPr lang="en-US" sz="28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Addiction influences both </a:t>
            </a:r>
            <a:r>
              <a:rPr lang="en-US" sz="2800">
                <a:solidFill>
                  <a:srgbClr val="9DBFBE"/>
                </a:solidFill>
                <a:ea typeface="Calibri"/>
                <a:cs typeface="Calibri"/>
              </a:rPr>
              <a:t>stress and reward</a:t>
            </a:r>
          </a:p>
          <a:p>
            <a:pPr>
              <a:buChar char="-"/>
            </a:pPr>
            <a:endParaRPr lang="en-US" sz="2800">
              <a:solidFill>
                <a:srgbClr val="9DBFBE"/>
              </a:solidFill>
              <a:ea typeface="Calibri"/>
              <a:cs typeface="Calibri"/>
            </a:endParaRPr>
          </a:p>
          <a:p>
            <a:pPr>
              <a:buChar char="-"/>
            </a:pPr>
            <a:endParaRPr lang="en-US">
              <a:solidFill>
                <a:srgbClr val="404040"/>
              </a:solidFill>
              <a:ea typeface="Calibri"/>
              <a:cs typeface="Calibri"/>
            </a:endParaRPr>
          </a:p>
          <a:p>
            <a:pPr>
              <a:buChar char="-"/>
            </a:pPr>
            <a:endParaRPr lang="en-US">
              <a:ea typeface="Calibri"/>
              <a:cs typeface="Calibri"/>
            </a:endParaRPr>
          </a:p>
          <a:p>
            <a:pPr>
              <a:buChar char="-"/>
            </a:pPr>
            <a:endParaRPr lang="en-US">
              <a:ea typeface="Calibri"/>
              <a:cs typeface="Calibri"/>
            </a:endParaRPr>
          </a:p>
          <a:p>
            <a:pPr marL="200660" lvl="1" indent="0">
              <a:buNone/>
            </a:pPr>
            <a:endParaRPr lang="en-US">
              <a:ea typeface="Calibri"/>
              <a:cs typeface="Calibri"/>
            </a:endParaRPr>
          </a:p>
        </p:txBody>
      </p:sp>
      <p:pic>
        <p:nvPicPr>
          <p:cNvPr id="4" name="Picture 3" descr="A diagram of the human brain&#10;&#10;Description automatically generated">
            <a:extLst>
              <a:ext uri="{FF2B5EF4-FFF2-40B4-BE49-F238E27FC236}">
                <a16:creationId xmlns:a16="http://schemas.microsoft.com/office/drawing/2014/main" id="{4E49CA06-02E5-A8A2-2BA6-E805A25F0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44" y="1846053"/>
            <a:ext cx="444740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4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92CA9-D9C6-6AEE-4FA6-4E6517E73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583" y="140064"/>
            <a:ext cx="3854939" cy="1440988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highlight>
                  <a:srgbClr val="808080"/>
                </a:highlight>
                <a:ea typeface="Calibri Light"/>
                <a:cs typeface="Calibri Light"/>
              </a:rPr>
              <a:t>What is known</a:t>
            </a:r>
            <a:endParaRPr lang="en-US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  <p:pic>
        <p:nvPicPr>
          <p:cNvPr id="4" name="Content Placeholder 3" descr="A diagram of a drug addiction cycle&#10;&#10;Description automatically generated">
            <a:extLst>
              <a:ext uri="{FF2B5EF4-FFF2-40B4-BE49-F238E27FC236}">
                <a16:creationId xmlns:a16="http://schemas.microsoft.com/office/drawing/2014/main" id="{BF349183-E73F-98C1-310A-32002BF0F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" t="18953" b="10289"/>
          <a:stretch/>
        </p:blipFill>
        <p:spPr>
          <a:xfrm>
            <a:off x="846828" y="1893800"/>
            <a:ext cx="10496426" cy="496277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80D095-9091-152C-C481-B0C51B1B8182}"/>
              </a:ext>
            </a:extLst>
          </p:cNvPr>
          <p:cNvSpPr txBox="1"/>
          <p:nvPr/>
        </p:nvSpPr>
        <p:spPr>
          <a:xfrm>
            <a:off x="11338899" y="4766136"/>
            <a:ext cx="95403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+</a:t>
            </a:r>
            <a:r>
              <a:rPr lang="en-US" sz="2400" err="1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Orx</a:t>
            </a:r>
          </a:p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+CRF</a:t>
            </a: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B7503C2A-78A3-9C45-CA44-C03553BCE77C}"/>
              </a:ext>
            </a:extLst>
          </p:cNvPr>
          <p:cNvSpPr/>
          <p:nvPr/>
        </p:nvSpPr>
        <p:spPr>
          <a:xfrm rot="-1680000">
            <a:off x="10257970" y="5417746"/>
            <a:ext cx="1069361" cy="30736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72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65B52-0666-AE12-F1D7-B161C7F2C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highlight>
                  <a:srgbClr val="808080"/>
                </a:highlight>
                <a:ea typeface="Calibri Light"/>
                <a:cs typeface="Calibri Light"/>
              </a:rPr>
              <a:t>What isn't known</a:t>
            </a:r>
            <a:endParaRPr lang="en-US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8A865-6C46-56F2-63EE-840E45079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30715"/>
            <a:ext cx="10834778" cy="2254945"/>
          </a:xfrm>
        </p:spPr>
        <p:txBody>
          <a:bodyPr vert="horz" lIns="0" tIns="45720" rIns="0" bIns="45720" rtlCol="0" anchor="t">
            <a:noAutofit/>
          </a:bodyPr>
          <a:lstStyle/>
          <a:p>
            <a:pPr>
              <a:buChar char="-"/>
            </a:pPr>
            <a:endParaRPr lang="en-US" sz="28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32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Specific circuit/molecular modulators control drug-seeking behavior</a:t>
            </a:r>
          </a:p>
          <a:p>
            <a:pPr marL="383540" lvl="1">
              <a:buFont typeface="Courier New" panose="020F0502020204030204" pitchFamily="34" charset="0"/>
              <a:buChar char="o"/>
            </a:pPr>
            <a:r>
              <a:rPr lang="en-US" sz="3200">
                <a:solidFill>
                  <a:srgbClr val="9DBFBE"/>
                </a:solidFill>
                <a:ea typeface="Calibri"/>
                <a:cs typeface="Calibri"/>
              </a:rPr>
              <a:t>What specific mechanisms are utilized </a:t>
            </a:r>
          </a:p>
          <a:p>
            <a:pPr marL="383540" lvl="1">
              <a:buFont typeface="Courier New" panose="020F0502020204030204" pitchFamily="34" charset="0"/>
              <a:buChar char="o"/>
            </a:pPr>
            <a:r>
              <a:rPr lang="en-US" sz="3200">
                <a:solidFill>
                  <a:srgbClr val="9DBFBE"/>
                </a:solidFill>
                <a:ea typeface="Calibri"/>
                <a:cs typeface="Calibri"/>
              </a:rPr>
              <a:t>What areas of the brain are utilized</a:t>
            </a:r>
          </a:p>
          <a:p>
            <a:pPr marL="383540" lvl="2" indent="0">
              <a:buNone/>
            </a:pP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534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CACE-6F83-B389-6EF0-A1C681D0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701" y="206334"/>
            <a:ext cx="5133032" cy="13208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highlight>
                  <a:srgbClr val="808080"/>
                </a:highlight>
              </a:rPr>
              <a:t>What the Problem Is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C38CAAD2-54E0-5A75-638C-5AB718036C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5222514"/>
              </p:ext>
            </p:extLst>
          </p:nvPr>
        </p:nvGraphicFramePr>
        <p:xfrm>
          <a:off x="1165440" y="1888643"/>
          <a:ext cx="9854091" cy="2834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4" name="Picture 33">
            <a:extLst>
              <a:ext uri="{FF2B5EF4-FFF2-40B4-BE49-F238E27FC236}">
                <a16:creationId xmlns:a16="http://schemas.microsoft.com/office/drawing/2014/main" id="{D5EC6E3F-407D-9464-1F14-5780007F76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9493"/>
          <a:stretch/>
        </p:blipFill>
        <p:spPr>
          <a:xfrm>
            <a:off x="8305887" y="4015003"/>
            <a:ext cx="3777279" cy="220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2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F3055-762F-175B-AF18-5F99BF741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highlight>
                  <a:srgbClr val="808080"/>
                </a:highlight>
              </a:rPr>
              <a:t>What the Problem Is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155E8F6-93E0-FC90-11D3-C719E4A919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776777"/>
              </p:ext>
            </p:extLst>
          </p:nvPr>
        </p:nvGraphicFramePr>
        <p:xfrm>
          <a:off x="422892" y="2079570"/>
          <a:ext cx="6821908" cy="3189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25" name="Picture 524" descr="Cocaine's Pleasurable Effects May Involve Multiple Chemical Sites ...">
            <a:extLst>
              <a:ext uri="{FF2B5EF4-FFF2-40B4-BE49-F238E27FC236}">
                <a16:creationId xmlns:a16="http://schemas.microsoft.com/office/drawing/2014/main" id="{9D88ADE2-4EBD-16CE-E605-7884BE5084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0257" y="288550"/>
            <a:ext cx="4562668" cy="581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8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C1740-AD5A-D41D-5F18-7846A1B06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994" y="266811"/>
            <a:ext cx="3477491" cy="1440861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highlight>
                  <a:srgbClr val="808080"/>
                </a:highlight>
              </a:rPr>
              <a:t>Why we care</a:t>
            </a:r>
          </a:p>
        </p:txBody>
      </p:sp>
      <p:graphicFrame>
        <p:nvGraphicFramePr>
          <p:cNvPr id="60" name="Diagram 59">
            <a:extLst>
              <a:ext uri="{FF2B5EF4-FFF2-40B4-BE49-F238E27FC236}">
                <a16:creationId xmlns:a16="http://schemas.microsoft.com/office/drawing/2014/main" id="{5B5CECC2-CA2E-0BF2-7D57-8D6B01A974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8250123"/>
              </p:ext>
            </p:extLst>
          </p:nvPr>
        </p:nvGraphicFramePr>
        <p:xfrm>
          <a:off x="1139017" y="2006682"/>
          <a:ext cx="10214579" cy="2839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176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5478D-09E1-D8DC-3CEB-44CBBA043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845" y="-228402"/>
            <a:ext cx="10515600" cy="1325563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  <a:highlight>
                  <a:srgbClr val="808080"/>
                </a:highlight>
              </a:rPr>
              <a:t>Main characters</a:t>
            </a:r>
          </a:p>
        </p:txBody>
      </p: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E7703C13-CB6B-B468-05C7-8B0CF8A1BD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1824186"/>
              </p:ext>
            </p:extLst>
          </p:nvPr>
        </p:nvGraphicFramePr>
        <p:xfrm>
          <a:off x="2199735" y="1873369"/>
          <a:ext cx="7792528" cy="4505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454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8D162-79BC-4766-637B-DBF2561A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3263" y="139326"/>
            <a:ext cx="3962400" cy="1444354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highlight>
                  <a:srgbClr val="808080"/>
                </a:highlight>
                <a:ea typeface="Calibri Light"/>
                <a:cs typeface="Calibri Light"/>
              </a:rPr>
              <a:t>My hypothesis</a:t>
            </a:r>
            <a:endParaRPr lang="en-US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15E59C6-5A59-6A4A-540C-1D7C02DD10F4}"/>
              </a:ext>
            </a:extLst>
          </p:cNvPr>
          <p:cNvSpPr/>
          <p:nvPr/>
        </p:nvSpPr>
        <p:spPr>
          <a:xfrm>
            <a:off x="2486382" y="2264658"/>
            <a:ext cx="7223448" cy="272920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err="1">
                <a:solidFill>
                  <a:schemeClr val="bg1"/>
                </a:solidFill>
                <a:cs typeface="Calibri"/>
              </a:rPr>
              <a:t>Orx</a:t>
            </a:r>
            <a:r>
              <a:rPr lang="en-US" sz="3200">
                <a:solidFill>
                  <a:schemeClr val="bg1"/>
                </a:solidFill>
                <a:cs typeface="Calibri"/>
              </a:rPr>
              <a:t> and CRF work bidirectionally within stress/reward circuits to influence drug-seeking behaviors 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63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22DBC-F17C-598C-8E59-521DE6177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3992" y="266810"/>
            <a:ext cx="2518152" cy="1444354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808080"/>
                </a:highlight>
                <a:cs typeface="Calibri Light"/>
              </a:rPr>
              <a:t>Methods </a:t>
            </a:r>
          </a:p>
        </p:txBody>
      </p:sp>
      <p:pic>
        <p:nvPicPr>
          <p:cNvPr id="3" name="Picture 2" descr="Frontiers | Routes of administration for adeno-associated viruses ...">
            <a:extLst>
              <a:ext uri="{FF2B5EF4-FFF2-40B4-BE49-F238E27FC236}">
                <a16:creationId xmlns:a16="http://schemas.microsoft.com/office/drawing/2014/main" id="{DFB69210-E56A-C2F1-D8DC-31AE668F8A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138" b="-187"/>
          <a:stretch/>
        </p:blipFill>
        <p:spPr>
          <a:xfrm>
            <a:off x="6933735" y="2267772"/>
            <a:ext cx="3627559" cy="35833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39E18D-4602-A8E2-97EC-AA7CC45859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840"/>
          <a:stretch/>
        </p:blipFill>
        <p:spPr>
          <a:xfrm>
            <a:off x="1560530" y="2560801"/>
            <a:ext cx="4223787" cy="27009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DDB315-A79E-E8AB-29C6-66954D12C1F0}"/>
              </a:ext>
            </a:extLst>
          </p:cNvPr>
          <p:cNvSpPr/>
          <p:nvPr/>
        </p:nvSpPr>
        <p:spPr>
          <a:xfrm>
            <a:off x="4308096" y="3426253"/>
            <a:ext cx="1472774" cy="12576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F9F04B-698E-5FDE-62F8-4CF170762CF2}"/>
              </a:ext>
            </a:extLst>
          </p:cNvPr>
          <p:cNvSpPr txBox="1"/>
          <p:nvPr/>
        </p:nvSpPr>
        <p:spPr>
          <a:xfrm>
            <a:off x="3362696" y="1804735"/>
            <a:ext cx="484962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highlight>
                  <a:srgbClr val="9EC0BF"/>
                </a:highlight>
                <a:cs typeface="Calibri"/>
              </a:rPr>
              <a:t>brain activation patterns in C-LA rats</a:t>
            </a:r>
            <a:endParaRPr lang="en-US" sz="2400">
              <a:solidFill>
                <a:schemeClr val="bg1"/>
              </a:solidFill>
              <a:highlight>
                <a:srgbClr val="9EC0BF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0D47DB-3448-DE0D-DA4F-EB574CC0434D}"/>
              </a:ext>
            </a:extLst>
          </p:cNvPr>
          <p:cNvSpPr txBox="1"/>
          <p:nvPr/>
        </p:nvSpPr>
        <p:spPr>
          <a:xfrm>
            <a:off x="313" y="6454554"/>
            <a:ext cx="348707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cs typeface="Calibri"/>
              </a:rPr>
              <a:t>C-LA = cocaine long access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26CBEA-68C7-1532-191F-1F98AB2990A5}"/>
              </a:ext>
            </a:extLst>
          </p:cNvPr>
          <p:cNvSpPr txBox="1"/>
          <p:nvPr/>
        </p:nvSpPr>
        <p:spPr>
          <a:xfrm>
            <a:off x="1860876" y="5261052"/>
            <a:ext cx="360827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cs typeface="Calibri"/>
              </a:rPr>
              <a:t>Self-administration training</a:t>
            </a:r>
          </a:p>
          <a:p>
            <a:pPr marL="285750" indent="-285750">
              <a:buFont typeface="Wingdings"/>
              <a:buChar char="§"/>
            </a:pPr>
            <a:r>
              <a:rPr lang="en-US" sz="2400" b="1">
                <a:solidFill>
                  <a:srgbClr val="9DBFBE"/>
                </a:solidFill>
                <a:cs typeface="Calibri"/>
              </a:rPr>
              <a:t>6 hours daily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F76860-4930-6994-4FF8-E1E42EDAB131}"/>
              </a:ext>
            </a:extLst>
          </p:cNvPr>
          <p:cNvSpPr txBox="1"/>
          <p:nvPr/>
        </p:nvSpPr>
        <p:spPr>
          <a:xfrm>
            <a:off x="7086083" y="5857456"/>
            <a:ext cx="331070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cs typeface="Calibri"/>
              </a:rPr>
              <a:t>Cannula placed in </a:t>
            </a:r>
            <a:r>
              <a:rPr lang="en-US" sz="2400" err="1">
                <a:solidFill>
                  <a:srgbClr val="9DBFBE"/>
                </a:solidFill>
                <a:cs typeface="Calibri"/>
              </a:rPr>
              <a:t>pPVT</a:t>
            </a:r>
            <a:endParaRPr lang="en-US" sz="2400" err="1">
              <a:solidFill>
                <a:srgbClr val="9DBF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94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5DE23-8CDE-1304-892F-4670F01BF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488" y="266811"/>
            <a:ext cx="2418608" cy="144086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808080"/>
                </a:highlight>
                <a:cs typeface="Calibri Light"/>
              </a:rPr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5B801-9472-1FBC-D088-F9B67EA3B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848" y="5351399"/>
            <a:ext cx="11107387" cy="922388"/>
          </a:xfrm>
        </p:spPr>
        <p:txBody>
          <a:bodyPr vert="horz" lIns="0" tIns="45720" rIns="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2800">
                <a:solidFill>
                  <a:schemeClr val="bg1"/>
                </a:solidFill>
                <a:highlight>
                  <a:srgbClr val="9EC0BF"/>
                </a:highlight>
                <a:cs typeface="Calibri"/>
              </a:rPr>
              <a:t>Fos mapping in </a:t>
            </a:r>
            <a:r>
              <a:rPr lang="en-US" sz="2800" err="1">
                <a:solidFill>
                  <a:schemeClr val="bg1"/>
                </a:solidFill>
                <a:highlight>
                  <a:srgbClr val="9EC0BF"/>
                </a:highlight>
                <a:cs typeface="Calibri"/>
              </a:rPr>
              <a:t>pPVT</a:t>
            </a:r>
            <a:r>
              <a:rPr lang="en-US" sz="2800">
                <a:solidFill>
                  <a:schemeClr val="bg1"/>
                </a:solidFill>
                <a:highlight>
                  <a:srgbClr val="9EC0BF"/>
                </a:highlight>
                <a:cs typeface="Calibri"/>
              </a:rPr>
              <a:t>, BNST, </a:t>
            </a:r>
            <a:r>
              <a:rPr lang="en-US" sz="2800" err="1">
                <a:solidFill>
                  <a:schemeClr val="bg1"/>
                </a:solidFill>
                <a:highlight>
                  <a:srgbClr val="9EC0BF"/>
                </a:highlight>
                <a:cs typeface="Calibri"/>
              </a:rPr>
              <a:t>CeA</a:t>
            </a:r>
            <a:r>
              <a:rPr lang="en-US" sz="2800">
                <a:solidFill>
                  <a:schemeClr val="bg1"/>
                </a:solidFill>
                <a:highlight>
                  <a:srgbClr val="9EC0BF"/>
                </a:highlight>
                <a:cs typeface="Calibri"/>
              </a:rPr>
              <a:t>, prelimbic cortex, infralimbic cortex, nucleus </a:t>
            </a:r>
            <a:r>
              <a:rPr lang="en-US" sz="2800" err="1">
                <a:solidFill>
                  <a:schemeClr val="bg1"/>
                </a:solidFill>
                <a:highlight>
                  <a:srgbClr val="9EC0BF"/>
                </a:highlight>
                <a:cs typeface="Calibri"/>
              </a:rPr>
              <a:t>accumbens</a:t>
            </a:r>
            <a:r>
              <a:rPr lang="en-US" sz="2800">
                <a:solidFill>
                  <a:schemeClr val="bg1"/>
                </a:solidFill>
                <a:highlight>
                  <a:srgbClr val="9EC0BF"/>
                </a:highlight>
                <a:cs typeface="Calibri"/>
              </a:rPr>
              <a:t>, and basolateral amygdala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DAEF8E-D283-993F-4013-6E8968444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74" y="2469603"/>
            <a:ext cx="11125531" cy="2700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AB1E66-99C0-FCA8-9EB3-F216985DAA29}"/>
              </a:ext>
            </a:extLst>
          </p:cNvPr>
          <p:cNvSpPr txBox="1"/>
          <p:nvPr/>
        </p:nvSpPr>
        <p:spPr>
          <a:xfrm>
            <a:off x="3669601" y="1844633"/>
            <a:ext cx="484943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highlight>
                  <a:srgbClr val="9EC0BF"/>
                </a:highlight>
                <a:cs typeface="Calibri"/>
              </a:rPr>
              <a:t>Brain activation patterns in C-LA rats</a:t>
            </a:r>
            <a:endParaRPr lang="en-US" sz="2400">
              <a:solidFill>
                <a:schemeClr val="bg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6104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EED01-2A5B-6E56-95A9-1F6ED2FAB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202" y="266811"/>
            <a:ext cx="1993076" cy="1440861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highlight>
                  <a:srgbClr val="808080"/>
                </a:highlight>
                <a:cs typeface="Calibri Light"/>
              </a:rPr>
              <a:t>Results</a:t>
            </a:r>
            <a:endParaRPr lang="en-US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3DBFC7-DB68-7237-2585-BBE7F0C4A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3730" y="2494943"/>
            <a:ext cx="6096000" cy="374887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971C92-D657-B053-94D5-707B47FEA349}"/>
              </a:ext>
            </a:extLst>
          </p:cNvPr>
          <p:cNvSpPr txBox="1"/>
          <p:nvPr/>
        </p:nvSpPr>
        <p:spPr>
          <a:xfrm>
            <a:off x="3786634" y="1862416"/>
            <a:ext cx="4866634" cy="4738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highlight>
                  <a:srgbClr val="9EC0BF"/>
                </a:highlight>
                <a:cs typeface="Calibri"/>
              </a:rPr>
              <a:t>Brain activation patterns in C-LA rats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700773-5DE4-6708-2E73-66B4E6E6BF1A}"/>
              </a:ext>
            </a:extLst>
          </p:cNvPr>
          <p:cNvSpPr txBox="1"/>
          <p:nvPr/>
        </p:nvSpPr>
        <p:spPr>
          <a:xfrm>
            <a:off x="9395222" y="3761159"/>
            <a:ext cx="279092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cs typeface="Calibri"/>
              </a:rPr>
              <a:t>Cocaine long-access self-administration over 21 days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9725ED-3044-071C-ABC4-E1F600EF90BB}"/>
              </a:ext>
            </a:extLst>
          </p:cNvPr>
          <p:cNvSpPr txBox="1"/>
          <p:nvPr/>
        </p:nvSpPr>
        <p:spPr>
          <a:xfrm>
            <a:off x="3225318" y="6396439"/>
            <a:ext cx="599098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cs typeface="Calibri"/>
              </a:rPr>
              <a:t>C-LA rats</a:t>
            </a:r>
            <a:r>
              <a:rPr lang="en-US" sz="2400">
                <a:solidFill>
                  <a:srgbClr val="9EC0BF"/>
                </a:solidFill>
                <a:cs typeface="Calibri"/>
              </a:rPr>
              <a:t> acquired</a:t>
            </a:r>
            <a:r>
              <a:rPr lang="en-US" sz="2400">
                <a:solidFill>
                  <a:schemeClr val="bg1"/>
                </a:solidFill>
                <a:cs typeface="Calibri"/>
              </a:rPr>
              <a:t> cocaine self-administration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EF55EE-D914-70D2-F747-B5255FF9E671}"/>
              </a:ext>
            </a:extLst>
          </p:cNvPr>
          <p:cNvSpPr txBox="1"/>
          <p:nvPr/>
        </p:nvSpPr>
        <p:spPr>
          <a:xfrm>
            <a:off x="185240" y="5402330"/>
            <a:ext cx="292615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22 out of 29; 79% responded to cocaine</a:t>
            </a:r>
          </a:p>
        </p:txBody>
      </p:sp>
    </p:spTree>
    <p:extLst>
      <p:ext uri="{BB962C8B-B14F-4D97-AF65-F5344CB8AC3E}">
        <p14:creationId xmlns:p14="http://schemas.microsoft.com/office/powerpoint/2010/main" val="351543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A0F14-0441-767E-A64D-9245F5092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8874" y="2155884"/>
            <a:ext cx="1997869" cy="1438851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highlight>
                  <a:srgbClr val="808080"/>
                </a:highlight>
                <a:cs typeface="Calibri Light"/>
              </a:rPr>
              <a:t>Results</a:t>
            </a:r>
            <a:endParaRPr lang="en-US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B1360AD-0E57-95E9-9C80-7EC2DE697B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9287" y="823704"/>
            <a:ext cx="5221699" cy="521017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992C26-7AC9-89DA-5D97-FB2F5BC05B30}"/>
              </a:ext>
            </a:extLst>
          </p:cNvPr>
          <p:cNvSpPr txBox="1"/>
          <p:nvPr/>
        </p:nvSpPr>
        <p:spPr>
          <a:xfrm>
            <a:off x="1058469" y="3725701"/>
            <a:ext cx="471090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highlight>
                  <a:srgbClr val="9EC0BF"/>
                </a:highlight>
                <a:cs typeface="Calibri"/>
              </a:rPr>
              <a:t>Brain activation patterns in C-LA rats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9D5302-0DD4-9285-7CE1-07A07D0F4407}"/>
              </a:ext>
            </a:extLst>
          </p:cNvPr>
          <p:cNvSpPr txBox="1"/>
          <p:nvPr/>
        </p:nvSpPr>
        <p:spPr>
          <a:xfrm>
            <a:off x="2928417" y="6332011"/>
            <a:ext cx="633858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err="1">
                <a:solidFill>
                  <a:schemeClr val="bg1"/>
                </a:solidFill>
                <a:cs typeface="Calibri"/>
              </a:rPr>
              <a:t>OrxA</a:t>
            </a:r>
            <a:r>
              <a:rPr lang="en-US" sz="2800">
                <a:solidFill>
                  <a:schemeClr val="bg1"/>
                </a:solidFill>
                <a:cs typeface="Calibri"/>
              </a:rPr>
              <a:t>  </a:t>
            </a:r>
            <a:r>
              <a:rPr lang="en-US" sz="2800">
                <a:solidFill>
                  <a:srgbClr val="9EC0BF"/>
                </a:solidFill>
                <a:cs typeface="Calibri"/>
              </a:rPr>
              <a:t>reinstated</a:t>
            </a:r>
            <a:r>
              <a:rPr lang="en-US" sz="2800">
                <a:solidFill>
                  <a:schemeClr val="bg1"/>
                </a:solidFill>
                <a:cs typeface="Calibri"/>
              </a:rPr>
              <a:t> cocaine-seeking behavior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CCC44A-CCAC-C838-9C6C-42E32364EC1D}"/>
              </a:ext>
            </a:extLst>
          </p:cNvPr>
          <p:cNvSpPr txBox="1"/>
          <p:nvPr/>
        </p:nvSpPr>
        <p:spPr>
          <a:xfrm>
            <a:off x="10402116" y="355945"/>
            <a:ext cx="156121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subset</a:t>
            </a:r>
            <a:endParaRPr lang="en-US" sz="24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80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54D14-6388-A822-261B-A9F1396D4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5405" y="750946"/>
            <a:ext cx="1974057" cy="962602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highlight>
                  <a:srgbClr val="808080"/>
                </a:highlight>
                <a:cs typeface="Calibri Light"/>
              </a:rPr>
              <a:t>Results</a:t>
            </a:r>
            <a:endParaRPr lang="en-US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  <p:pic>
        <p:nvPicPr>
          <p:cNvPr id="4" name="Content Placeholder 3" descr="A close-up of a microscope&#10;&#10;Description automatically generated">
            <a:extLst>
              <a:ext uri="{FF2B5EF4-FFF2-40B4-BE49-F238E27FC236}">
                <a16:creationId xmlns:a16="http://schemas.microsoft.com/office/drawing/2014/main" id="{0BC653E7-A40B-EDFE-6AEF-E0E1C7F27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570" t="2793" r="1138" b="5028"/>
          <a:stretch/>
        </p:blipFill>
        <p:spPr>
          <a:xfrm>
            <a:off x="6519388" y="2879330"/>
            <a:ext cx="5233712" cy="2197452"/>
          </a:xfrm>
        </p:spPr>
      </p:pic>
      <p:pic>
        <p:nvPicPr>
          <p:cNvPr id="5" name="Picture 4" descr="A close-up of a microscope&#10;&#10;Description automatically generated">
            <a:extLst>
              <a:ext uri="{FF2B5EF4-FFF2-40B4-BE49-F238E27FC236}">
                <a16:creationId xmlns:a16="http://schemas.microsoft.com/office/drawing/2014/main" id="{80FC6758-1107-C858-29D2-4D6920CFCE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0" t="3993" r="2344" b="3896"/>
          <a:stretch/>
        </p:blipFill>
        <p:spPr>
          <a:xfrm>
            <a:off x="428624" y="2875332"/>
            <a:ext cx="5238759" cy="21811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B6B08F-F338-7A8B-0207-978610075E5C}"/>
              </a:ext>
            </a:extLst>
          </p:cNvPr>
          <p:cNvSpPr txBox="1"/>
          <p:nvPr/>
        </p:nvSpPr>
        <p:spPr>
          <a:xfrm>
            <a:off x="2612538" y="2297006"/>
            <a:ext cx="86837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err="1">
                <a:solidFill>
                  <a:schemeClr val="bg1"/>
                </a:solidFill>
                <a:highlight>
                  <a:srgbClr val="808080"/>
                </a:highlight>
                <a:cs typeface="Calibri"/>
              </a:rPr>
              <a:t>pPVT</a:t>
            </a:r>
            <a:endParaRPr lang="en-US" sz="2400">
              <a:solidFill>
                <a:schemeClr val="bg1"/>
              </a:solidFill>
              <a:highlight>
                <a:srgbClr val="808080"/>
              </a:highlight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8014CA-1AB9-155F-C584-BF167BFB3A4C}"/>
              </a:ext>
            </a:extLst>
          </p:cNvPr>
          <p:cNvSpPr txBox="1"/>
          <p:nvPr/>
        </p:nvSpPr>
        <p:spPr>
          <a:xfrm>
            <a:off x="8737363" y="2291331"/>
            <a:ext cx="80255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err="1">
                <a:solidFill>
                  <a:schemeClr val="bg1"/>
                </a:solidFill>
                <a:highlight>
                  <a:srgbClr val="808080"/>
                </a:highlight>
                <a:cs typeface="Calibri"/>
              </a:rPr>
              <a:t>CeA</a:t>
            </a:r>
            <a:endParaRPr lang="en-US" sz="2400" err="1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B97EB-9BCA-C93C-8CDD-C112A6A32BB4}"/>
              </a:ext>
            </a:extLst>
          </p:cNvPr>
          <p:cNvSpPr txBox="1"/>
          <p:nvPr/>
        </p:nvSpPr>
        <p:spPr>
          <a:xfrm>
            <a:off x="3593314" y="1850422"/>
            <a:ext cx="501108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highlight>
                  <a:srgbClr val="9EC0BF"/>
                </a:highlight>
                <a:cs typeface="Calibri"/>
              </a:rPr>
              <a:t>Brain activation patterns in C-LA rats</a:t>
            </a:r>
            <a:endParaRPr lang="en-US" sz="2400">
              <a:solidFill>
                <a:schemeClr val="bg1"/>
              </a:solidFill>
              <a:highlight>
                <a:srgbClr val="9EC0BF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F5EFA6-DB75-DFDF-B41B-4A6A39EBEDD3}"/>
              </a:ext>
            </a:extLst>
          </p:cNvPr>
          <p:cNvSpPr/>
          <p:nvPr/>
        </p:nvSpPr>
        <p:spPr>
          <a:xfrm>
            <a:off x="2963122" y="2766856"/>
            <a:ext cx="2809873" cy="24050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7B5AE5-BB44-B2C4-BEDC-BF0F579F718D}"/>
              </a:ext>
            </a:extLst>
          </p:cNvPr>
          <p:cNvSpPr/>
          <p:nvPr/>
        </p:nvSpPr>
        <p:spPr>
          <a:xfrm>
            <a:off x="9145480" y="2754920"/>
            <a:ext cx="2690811" cy="24169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1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91DCF-0BD9-15F9-2CCD-4C011B5EE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686" y="274697"/>
            <a:ext cx="1962151" cy="1438851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highlight>
                  <a:srgbClr val="808080"/>
                </a:highlight>
                <a:cs typeface="Calibri Light"/>
              </a:rPr>
              <a:t>Results</a:t>
            </a:r>
            <a:endParaRPr lang="en-US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  <p:pic>
        <p:nvPicPr>
          <p:cNvPr id="4" name="Content Placeholder 3" descr="A graph of a number of cells&#10;&#10;Description automatically generated">
            <a:extLst>
              <a:ext uri="{FF2B5EF4-FFF2-40B4-BE49-F238E27FC236}">
                <a16:creationId xmlns:a16="http://schemas.microsoft.com/office/drawing/2014/main" id="{98ADF9B4-8554-499F-D22C-BDDA1A4B2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461" y="2694197"/>
            <a:ext cx="3343694" cy="3043239"/>
          </a:xfrm>
        </p:spPr>
      </p:pic>
      <p:pic>
        <p:nvPicPr>
          <p:cNvPr id="3" name="Picture 2" descr="A graph of a number of cells&#10;&#10;Description automatically generated">
            <a:extLst>
              <a:ext uri="{FF2B5EF4-FFF2-40B4-BE49-F238E27FC236}">
                <a16:creationId xmlns:a16="http://schemas.microsoft.com/office/drawing/2014/main" id="{47B7F59D-36D3-E25B-BFE9-00CDEEDF0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3091" y="2693192"/>
            <a:ext cx="3451592" cy="30432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105211-7C70-F76C-48C1-A33A0F97F2D2}"/>
              </a:ext>
            </a:extLst>
          </p:cNvPr>
          <p:cNvSpPr txBox="1"/>
          <p:nvPr/>
        </p:nvSpPr>
        <p:spPr>
          <a:xfrm>
            <a:off x="3700049" y="1827825"/>
            <a:ext cx="480499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highlight>
                  <a:srgbClr val="9EC0BF"/>
                </a:highlight>
                <a:cs typeface="Calibri"/>
              </a:rPr>
              <a:t>Brain activation patterns in C-LA rats</a:t>
            </a:r>
            <a:endParaRPr lang="en-US" sz="2400">
              <a:solidFill>
                <a:schemeClr val="bg1"/>
              </a:solidFill>
              <a:highlight>
                <a:srgbClr val="9EC0BF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D472AA-6F5F-672A-1C50-66B0633CCD35}"/>
              </a:ext>
            </a:extLst>
          </p:cNvPr>
          <p:cNvSpPr txBox="1"/>
          <p:nvPr/>
        </p:nvSpPr>
        <p:spPr>
          <a:xfrm>
            <a:off x="1593540" y="2233202"/>
            <a:ext cx="113451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err="1">
                <a:solidFill>
                  <a:schemeClr val="bg1"/>
                </a:solidFill>
                <a:highlight>
                  <a:srgbClr val="808080"/>
                </a:highlight>
                <a:cs typeface="Calibri"/>
              </a:rPr>
              <a:t>pPVT</a:t>
            </a:r>
            <a:endParaRPr lang="en-US" sz="2400" err="1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350EB4-9C86-02DB-400F-7206B0A3EFC8}"/>
              </a:ext>
            </a:extLst>
          </p:cNvPr>
          <p:cNvSpPr txBox="1"/>
          <p:nvPr/>
        </p:nvSpPr>
        <p:spPr>
          <a:xfrm>
            <a:off x="9568085" y="2230389"/>
            <a:ext cx="87897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err="1">
                <a:solidFill>
                  <a:schemeClr val="bg1"/>
                </a:solidFill>
                <a:highlight>
                  <a:srgbClr val="808080"/>
                </a:highlight>
                <a:cs typeface="Calibri"/>
              </a:rPr>
              <a:t>CeA</a:t>
            </a:r>
            <a:endParaRPr lang="en-US" sz="2400" err="1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03EE6D-9C76-7825-9C0B-ADFA908C0AA5}"/>
              </a:ext>
            </a:extLst>
          </p:cNvPr>
          <p:cNvSpPr txBox="1"/>
          <p:nvPr/>
        </p:nvSpPr>
        <p:spPr>
          <a:xfrm>
            <a:off x="3965128" y="6400021"/>
            <a:ext cx="504936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err="1">
                <a:solidFill>
                  <a:schemeClr val="bg1"/>
                </a:solidFill>
                <a:ea typeface="Calibri"/>
                <a:cs typeface="Calibri"/>
              </a:rPr>
              <a:t>pPVT</a:t>
            </a:r>
            <a:r>
              <a:rPr lang="en-US" sz="2400">
                <a:solidFill>
                  <a:schemeClr val="bg1"/>
                </a:solidFill>
                <a:ea typeface="Calibri"/>
                <a:cs typeface="Calibri"/>
              </a:rPr>
              <a:t> has projections to BNST and </a:t>
            </a:r>
            <a:r>
              <a:rPr lang="en-US" sz="2400" err="1">
                <a:solidFill>
                  <a:schemeClr val="bg1"/>
                </a:solidFill>
                <a:ea typeface="Calibri"/>
                <a:cs typeface="Calibri"/>
              </a:rPr>
              <a:t>CeA</a:t>
            </a:r>
            <a:endParaRPr lang="en-US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10" name="Picture 9" descr="A graph of a number of cells&#10;&#10;Description automatically generated">
            <a:extLst>
              <a:ext uri="{FF2B5EF4-FFF2-40B4-BE49-F238E27FC236}">
                <a16:creationId xmlns:a16="http://schemas.microsoft.com/office/drawing/2014/main" id="{1C31E7B0-8F00-39D9-1401-21D346DC0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193" y="2694316"/>
            <a:ext cx="3188367" cy="30221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76DCBE-27F3-9CE9-2149-98B2C5582060}"/>
              </a:ext>
            </a:extLst>
          </p:cNvPr>
          <p:cNvSpPr txBox="1"/>
          <p:nvPr/>
        </p:nvSpPr>
        <p:spPr>
          <a:xfrm>
            <a:off x="5656975" y="2241138"/>
            <a:ext cx="83578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solidFill>
                  <a:schemeClr val="bg1"/>
                </a:solidFill>
                <a:highlight>
                  <a:srgbClr val="808080"/>
                </a:highlight>
                <a:ea typeface="Calibri"/>
                <a:cs typeface="Calibri"/>
              </a:rPr>
              <a:t>BNST</a:t>
            </a:r>
            <a:endParaRPr lang="en-US" sz="2400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239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88C4D-18DF-C352-3F42-1B76AA2B3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7998" y="834290"/>
            <a:ext cx="1974057" cy="879258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highlight>
                  <a:srgbClr val="808080"/>
                </a:highlight>
                <a:cs typeface="Calibri Light"/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CD94D-C3B6-F88B-F172-14C8F2C7E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8748" y="2274359"/>
            <a:ext cx="3593307" cy="713424"/>
          </a:xfrm>
        </p:spPr>
        <p:txBody>
          <a:bodyPr vert="horz" lIns="0" tIns="45720" rIns="0" bIns="45720" rtlCol="0" anchor="t">
            <a:noAutofit/>
          </a:bodyPr>
          <a:lstStyle/>
          <a:p>
            <a:pPr>
              <a:buChar char="-"/>
            </a:pPr>
            <a:r>
              <a:rPr lang="en-US" sz="2400" err="1">
                <a:solidFill>
                  <a:schemeClr val="bg1">
                    <a:lumMod val="50000"/>
                  </a:schemeClr>
                </a:solidFill>
                <a:cs typeface="Calibri" panose="020F0502020204030204"/>
              </a:rPr>
              <a:t>Muscimol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  <a:cs typeface="Calibri" panose="020F0502020204030204"/>
              </a:rPr>
              <a:t>/baclofen used in inactivation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D26636-A276-6B37-0E95-4F6FF561CA3A}"/>
              </a:ext>
            </a:extLst>
          </p:cNvPr>
          <p:cNvSpPr txBox="1"/>
          <p:nvPr/>
        </p:nvSpPr>
        <p:spPr>
          <a:xfrm>
            <a:off x="1075560" y="1808794"/>
            <a:ext cx="589159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highlight>
                  <a:srgbClr val="9EC0BF"/>
                </a:highlight>
                <a:cs typeface="Calibri"/>
              </a:rPr>
              <a:t>Inactivation of the BNST and </a:t>
            </a:r>
            <a:r>
              <a:rPr lang="en-US" sz="2400" err="1">
                <a:solidFill>
                  <a:schemeClr val="bg1"/>
                </a:solidFill>
                <a:highlight>
                  <a:srgbClr val="9EC0BF"/>
                </a:highlight>
                <a:cs typeface="Calibri"/>
              </a:rPr>
              <a:t>CeA</a:t>
            </a:r>
            <a:r>
              <a:rPr lang="en-US" sz="2400">
                <a:solidFill>
                  <a:schemeClr val="bg1"/>
                </a:solidFill>
                <a:highlight>
                  <a:srgbClr val="9EC0BF"/>
                </a:highlight>
                <a:cs typeface="Calibri"/>
              </a:rPr>
              <a:t> in C-LA rats</a:t>
            </a:r>
            <a:endParaRPr lang="en-US" sz="2400">
              <a:solidFill>
                <a:schemeClr val="bg1"/>
              </a:solidFill>
              <a:highlight>
                <a:srgbClr val="9EC0BF"/>
              </a:highlight>
            </a:endParaRPr>
          </a:p>
        </p:txBody>
      </p:sp>
      <p:pic>
        <p:nvPicPr>
          <p:cNvPr id="6" name="Content Placeholder 3" descr="Diagram of a diagram showing the effects of a musculoskeletal nerve&#10;&#10;Description automatically generated">
            <a:extLst>
              <a:ext uri="{FF2B5EF4-FFF2-40B4-BE49-F238E27FC236}">
                <a16:creationId xmlns:a16="http://schemas.microsoft.com/office/drawing/2014/main" id="{244782CF-8452-4958-3096-681D10857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272" y="148204"/>
            <a:ext cx="4350542" cy="6067424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B9252206-40C9-35A6-DD3D-BDC48A103A4A}"/>
              </a:ext>
            </a:extLst>
          </p:cNvPr>
          <p:cNvSpPr txBox="1"/>
          <p:nvPr/>
        </p:nvSpPr>
        <p:spPr>
          <a:xfrm>
            <a:off x="2457849" y="6436281"/>
            <a:ext cx="798043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cs typeface="Calibri"/>
              </a:rPr>
              <a:t>BNST does </a:t>
            </a:r>
            <a:r>
              <a:rPr lang="en-US" sz="2400">
                <a:solidFill>
                  <a:srgbClr val="9EC0BF"/>
                </a:solidFill>
                <a:cs typeface="Calibri"/>
              </a:rPr>
              <a:t>NOT</a:t>
            </a:r>
            <a:r>
              <a:rPr lang="en-US" sz="2400">
                <a:solidFill>
                  <a:schemeClr val="bg1"/>
                </a:solidFill>
                <a:cs typeface="Calibri"/>
              </a:rPr>
              <a:t> influence the reinstatement of cocaine seeking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604EB5-4B6A-7B63-DD44-25A6E75424AF}"/>
              </a:ext>
            </a:extLst>
          </p:cNvPr>
          <p:cNvSpPr txBox="1"/>
          <p:nvPr/>
        </p:nvSpPr>
        <p:spPr>
          <a:xfrm>
            <a:off x="11061794" y="316064"/>
            <a:ext cx="95727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>
                <a:solidFill>
                  <a:srgbClr val="FFFFFF"/>
                </a:solidFill>
                <a:highlight>
                  <a:srgbClr val="808080"/>
                </a:highlight>
                <a:ea typeface="Calibri"/>
                <a:cs typeface="Calibri"/>
              </a:rPr>
              <a:t>BNST</a:t>
            </a:r>
            <a:endParaRPr lang="en-US" sz="2800">
              <a:solidFill>
                <a:srgbClr val="FFFFFF"/>
              </a:solidFill>
              <a:highlight>
                <a:srgbClr val="808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9186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62CC-F0CE-9B99-81AE-8AA366A22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0405" y="643790"/>
            <a:ext cx="1938338" cy="1069758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highlight>
                  <a:srgbClr val="808080"/>
                </a:highlight>
                <a:cs typeface="Calibri Light"/>
              </a:rPr>
              <a:t>Results</a:t>
            </a:r>
            <a:endParaRPr lang="en-US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87E58B-67F5-52F9-320E-C1F54BD3D8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7570" y="371265"/>
            <a:ext cx="4209382" cy="573404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381BFF-DDF7-9263-3766-0B947936E75B}"/>
              </a:ext>
            </a:extLst>
          </p:cNvPr>
          <p:cNvSpPr txBox="1"/>
          <p:nvPr/>
        </p:nvSpPr>
        <p:spPr>
          <a:xfrm>
            <a:off x="5347250" y="1823040"/>
            <a:ext cx="59515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highlight>
                  <a:srgbClr val="9DBFBE"/>
                </a:highlight>
                <a:cs typeface="Calibri"/>
              </a:rPr>
              <a:t>Inactivation of the BNST and </a:t>
            </a:r>
            <a:r>
              <a:rPr lang="en-US" sz="2400" err="1">
                <a:solidFill>
                  <a:schemeClr val="bg1"/>
                </a:solidFill>
                <a:highlight>
                  <a:srgbClr val="9DBFBE"/>
                </a:highlight>
                <a:cs typeface="Calibri"/>
              </a:rPr>
              <a:t>CeA</a:t>
            </a:r>
            <a:r>
              <a:rPr lang="en-US" sz="2400">
                <a:solidFill>
                  <a:schemeClr val="bg1"/>
                </a:solidFill>
                <a:highlight>
                  <a:srgbClr val="9DBFBE"/>
                </a:highlight>
                <a:cs typeface="Calibri"/>
              </a:rPr>
              <a:t> in C-LA rats</a:t>
            </a:r>
            <a:endParaRPr lang="en-US" sz="2400">
              <a:solidFill>
                <a:schemeClr val="bg1"/>
              </a:solidFill>
              <a:highlight>
                <a:srgbClr val="9DBFBE"/>
              </a:highlight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2B08676-418C-1145-4674-E45F2EB53291}"/>
              </a:ext>
            </a:extLst>
          </p:cNvPr>
          <p:cNvSpPr txBox="1"/>
          <p:nvPr/>
        </p:nvSpPr>
        <p:spPr>
          <a:xfrm>
            <a:off x="2353199" y="6396195"/>
            <a:ext cx="762170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err="1">
                <a:solidFill>
                  <a:schemeClr val="bg1"/>
                </a:solidFill>
                <a:cs typeface="Calibri"/>
              </a:rPr>
              <a:t>CeA</a:t>
            </a:r>
            <a:r>
              <a:rPr lang="en-US" sz="2400">
                <a:solidFill>
                  <a:schemeClr val="bg1"/>
                </a:solidFill>
                <a:cs typeface="Calibri"/>
              </a:rPr>
              <a:t> </a:t>
            </a:r>
            <a:r>
              <a:rPr lang="en-US" sz="2400">
                <a:solidFill>
                  <a:srgbClr val="9DBFBE"/>
                </a:solidFill>
                <a:cs typeface="Calibri"/>
              </a:rPr>
              <a:t>DOES</a:t>
            </a:r>
            <a:r>
              <a:rPr lang="en-US" sz="2400">
                <a:solidFill>
                  <a:schemeClr val="bg1"/>
                </a:solidFill>
                <a:cs typeface="Calibri"/>
              </a:rPr>
              <a:t> influence the reinstatement of cocaine seeking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CDF663-8505-05F4-48C5-9348EF13FC42}"/>
              </a:ext>
            </a:extLst>
          </p:cNvPr>
          <p:cNvSpPr txBox="1"/>
          <p:nvPr/>
        </p:nvSpPr>
        <p:spPr>
          <a:xfrm>
            <a:off x="4648000" y="234354"/>
            <a:ext cx="78242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err="1">
                <a:solidFill>
                  <a:srgbClr val="FFFFFF"/>
                </a:solidFill>
                <a:highlight>
                  <a:srgbClr val="808080"/>
                </a:highlight>
                <a:ea typeface="Calibri"/>
                <a:cs typeface="Calibri"/>
              </a:rPr>
              <a:t>CeA</a:t>
            </a:r>
            <a:endParaRPr lang="en-US" sz="2800" err="1">
              <a:solidFill>
                <a:srgbClr val="FFFFFF"/>
              </a:solidFill>
              <a:highlight>
                <a:srgbClr val="808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9155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96058-5DB9-1A7B-A128-24184C6A9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941" y="191353"/>
            <a:ext cx="1950244" cy="1438851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highlight>
                  <a:srgbClr val="808080"/>
                </a:highlight>
                <a:cs typeface="Calibri Light"/>
              </a:rPr>
              <a:t>Results</a:t>
            </a:r>
            <a:endParaRPr lang="en-US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  <p:pic>
        <p:nvPicPr>
          <p:cNvPr id="5" name="Content Placeholder 4" descr="A diagram of a human body&#10;&#10;Description automatically generated">
            <a:extLst>
              <a:ext uri="{FF2B5EF4-FFF2-40B4-BE49-F238E27FC236}">
                <a16:creationId xmlns:a16="http://schemas.microsoft.com/office/drawing/2014/main" id="{1AF992C7-144B-0CCD-410B-03B329E36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2907" y="549858"/>
            <a:ext cx="4811648" cy="542448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663075-007A-9186-B8C4-5874656FA11B}"/>
              </a:ext>
            </a:extLst>
          </p:cNvPr>
          <p:cNvSpPr txBox="1"/>
          <p:nvPr/>
        </p:nvSpPr>
        <p:spPr>
          <a:xfrm>
            <a:off x="1189805" y="1720425"/>
            <a:ext cx="379146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highlight>
                  <a:srgbClr val="9DBFBE"/>
                </a:highlight>
                <a:cs typeface="Calibri"/>
              </a:rPr>
              <a:t>Short-term access to cocaine</a:t>
            </a:r>
            <a:endParaRPr lang="en-US" sz="2400">
              <a:solidFill>
                <a:schemeClr val="bg1"/>
              </a:solidFill>
              <a:highlight>
                <a:srgbClr val="9DBFBE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078DBB-7BBB-5DAF-F804-5E0EE157077C}"/>
              </a:ext>
            </a:extLst>
          </p:cNvPr>
          <p:cNvSpPr/>
          <p:nvPr/>
        </p:nvSpPr>
        <p:spPr>
          <a:xfrm>
            <a:off x="11031140" y="1428750"/>
            <a:ext cx="297656" cy="77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208FA4-B2E6-7E44-58AB-4CDCC7057BA0}"/>
              </a:ext>
            </a:extLst>
          </p:cNvPr>
          <p:cNvSpPr txBox="1"/>
          <p:nvPr/>
        </p:nvSpPr>
        <p:spPr>
          <a:xfrm>
            <a:off x="2321719" y="6391899"/>
            <a:ext cx="74622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err="1">
                <a:solidFill>
                  <a:schemeClr val="bg1"/>
                </a:solidFill>
                <a:cs typeface="Calibri"/>
              </a:rPr>
              <a:t>Orx</a:t>
            </a:r>
            <a:r>
              <a:rPr lang="en-US" sz="2400">
                <a:solidFill>
                  <a:schemeClr val="bg1"/>
                </a:solidFill>
                <a:cs typeface="Calibri"/>
              </a:rPr>
              <a:t> influences cocaine-seeking in both </a:t>
            </a:r>
            <a:r>
              <a:rPr lang="en-US" sz="2400">
                <a:solidFill>
                  <a:srgbClr val="9DBFBE"/>
                </a:solidFill>
                <a:cs typeface="Calibri"/>
              </a:rPr>
              <a:t>C-SA</a:t>
            </a:r>
            <a:r>
              <a:rPr lang="en-US" sz="2400">
                <a:solidFill>
                  <a:schemeClr val="bg1"/>
                </a:solidFill>
                <a:cs typeface="Calibri"/>
              </a:rPr>
              <a:t> and </a:t>
            </a:r>
            <a:r>
              <a:rPr lang="en-US" sz="2400">
                <a:solidFill>
                  <a:srgbClr val="9DBFBE"/>
                </a:solidFill>
                <a:cs typeface="Calibri"/>
              </a:rPr>
              <a:t>C-LA </a:t>
            </a:r>
            <a:r>
              <a:rPr lang="en-US" sz="2400">
                <a:solidFill>
                  <a:schemeClr val="bg1"/>
                </a:solidFill>
                <a:cs typeface="Calibri"/>
              </a:rPr>
              <a:t>rats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48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B742F-CD5B-6645-2B81-1B34F45F6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4868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/>
          </a:p>
          <a:p>
            <a:pPr lvl="1"/>
            <a:endParaRPr lang="en-US"/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1894" name="TextBox 1893">
            <a:extLst>
              <a:ext uri="{FF2B5EF4-FFF2-40B4-BE49-F238E27FC236}">
                <a16:creationId xmlns:a16="http://schemas.microsoft.com/office/drawing/2014/main" id="{EA2CFDD0-1A18-0F04-DBC3-3B083A86D505}"/>
              </a:ext>
            </a:extLst>
          </p:cNvPr>
          <p:cNvSpPr txBox="1"/>
          <p:nvPr/>
        </p:nvSpPr>
        <p:spPr>
          <a:xfrm>
            <a:off x="568157" y="6450263"/>
            <a:ext cx="4511842" cy="668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859" name="TextBox 1858">
            <a:extLst>
              <a:ext uri="{FF2B5EF4-FFF2-40B4-BE49-F238E27FC236}">
                <a16:creationId xmlns:a16="http://schemas.microsoft.com/office/drawing/2014/main" id="{1EDCB968-5647-33D5-27CD-7D5089C1532C}"/>
              </a:ext>
            </a:extLst>
          </p:cNvPr>
          <p:cNvSpPr txBox="1"/>
          <p:nvPr/>
        </p:nvSpPr>
        <p:spPr>
          <a:xfrm>
            <a:off x="4231593" y="682593"/>
            <a:ext cx="230114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>
                <a:solidFill>
                  <a:schemeClr val="bg1"/>
                </a:solidFill>
                <a:highlight>
                  <a:srgbClr val="808080"/>
                </a:highlight>
                <a:ea typeface="Calibri"/>
                <a:cs typeface="Calibri"/>
              </a:rPr>
              <a:t>Addiction</a:t>
            </a:r>
            <a:endParaRPr lang="en-US" sz="4000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  <p:graphicFrame>
        <p:nvGraphicFramePr>
          <p:cNvPr id="1878" name="Diagram 1877">
            <a:extLst>
              <a:ext uri="{FF2B5EF4-FFF2-40B4-BE49-F238E27FC236}">
                <a16:creationId xmlns:a16="http://schemas.microsoft.com/office/drawing/2014/main" id="{A0C41FEF-E23B-C2E8-61B6-1A13F347FE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5147907"/>
              </p:ext>
            </p:extLst>
          </p:nvPr>
        </p:nvGraphicFramePr>
        <p:xfrm>
          <a:off x="339379" y="2194818"/>
          <a:ext cx="4369503" cy="3495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77" name="Arrow: Right 1976">
            <a:extLst>
              <a:ext uri="{FF2B5EF4-FFF2-40B4-BE49-F238E27FC236}">
                <a16:creationId xmlns:a16="http://schemas.microsoft.com/office/drawing/2014/main" id="{F9FD1C16-4259-387A-8E08-143D8B1931CE}"/>
              </a:ext>
            </a:extLst>
          </p:cNvPr>
          <p:cNvSpPr/>
          <p:nvPr/>
        </p:nvSpPr>
        <p:spPr>
          <a:xfrm>
            <a:off x="5161252" y="3735034"/>
            <a:ext cx="1504859" cy="74919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8" name="TextBox 1977">
            <a:extLst>
              <a:ext uri="{FF2B5EF4-FFF2-40B4-BE49-F238E27FC236}">
                <a16:creationId xmlns:a16="http://schemas.microsoft.com/office/drawing/2014/main" id="{A5FB7876-C0A7-6DA7-54F0-B00EBC5DD2C9}"/>
              </a:ext>
            </a:extLst>
          </p:cNvPr>
          <p:cNvSpPr txBox="1"/>
          <p:nvPr/>
        </p:nvSpPr>
        <p:spPr>
          <a:xfrm>
            <a:off x="6545502" y="4766442"/>
            <a:ext cx="5339656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Need for a substance, behavior, or activity</a:t>
            </a:r>
            <a:endParaRPr lang="en-US">
              <a:solidFill>
                <a:schemeClr val="bg1">
                  <a:lumMod val="50000"/>
                </a:schemeClr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989" name="Picture 1988" descr="Addiction: What is The Meaning, Causes, Symptoms &amp; Remedies - Rudra Centre">
            <a:extLst>
              <a:ext uri="{FF2B5EF4-FFF2-40B4-BE49-F238E27FC236}">
                <a16:creationId xmlns:a16="http://schemas.microsoft.com/office/drawing/2014/main" id="{B851CA7E-3EAD-77EF-7BE9-3C9672ED97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3207" y="200424"/>
            <a:ext cx="4388863" cy="439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7C31E-8686-CAC9-E7E3-5F8F94A7E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967" y="274697"/>
            <a:ext cx="2033588" cy="1438851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highlight>
                  <a:srgbClr val="808080"/>
                </a:highlight>
                <a:cs typeface="Calibri Light"/>
              </a:rPr>
              <a:t>Results</a:t>
            </a:r>
            <a:endParaRPr lang="en-US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  <p:pic>
        <p:nvPicPr>
          <p:cNvPr id="4" name="Content Placeholder 3" descr="A graph of a number of cells&#10;&#10;Description automatically generated">
            <a:extLst>
              <a:ext uri="{FF2B5EF4-FFF2-40B4-BE49-F238E27FC236}">
                <a16:creationId xmlns:a16="http://schemas.microsoft.com/office/drawing/2014/main" id="{FD27351B-747F-2D69-96F2-51EA6F3EF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150" y="2291927"/>
            <a:ext cx="3590231" cy="3721893"/>
          </a:xfrm>
        </p:spPr>
      </p:pic>
      <p:pic>
        <p:nvPicPr>
          <p:cNvPr id="5" name="Picture 4" descr="A graph of a number of cells&#10;&#10;Description automatically generated">
            <a:extLst>
              <a:ext uri="{FF2B5EF4-FFF2-40B4-BE49-F238E27FC236}">
                <a16:creationId xmlns:a16="http://schemas.microsoft.com/office/drawing/2014/main" id="{EAA2EB5B-8406-CDE6-FCD6-76FAC140C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181" y="2290761"/>
            <a:ext cx="3600450" cy="37171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CE8251-C2E0-B26D-9B48-4060E43EB639}"/>
              </a:ext>
            </a:extLst>
          </p:cNvPr>
          <p:cNvSpPr txBox="1"/>
          <p:nvPr/>
        </p:nvSpPr>
        <p:spPr>
          <a:xfrm>
            <a:off x="4157574" y="1831775"/>
            <a:ext cx="385213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highlight>
                  <a:srgbClr val="9DBFBE"/>
                </a:highlight>
                <a:cs typeface="Calibri"/>
              </a:rPr>
              <a:t>Short-term access to cocaine</a:t>
            </a:r>
            <a:endParaRPr lang="en-US" sz="2400">
              <a:solidFill>
                <a:schemeClr val="bg1"/>
              </a:solidFill>
              <a:highlight>
                <a:srgbClr val="9DBFBE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F9CC29-EA74-566A-1AE4-602C54E76AE6}"/>
              </a:ext>
            </a:extLst>
          </p:cNvPr>
          <p:cNvSpPr txBox="1"/>
          <p:nvPr/>
        </p:nvSpPr>
        <p:spPr>
          <a:xfrm>
            <a:off x="2492241" y="1834585"/>
            <a:ext cx="96417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err="1">
                <a:solidFill>
                  <a:schemeClr val="bg1"/>
                </a:solidFill>
                <a:highlight>
                  <a:srgbClr val="808080"/>
                </a:highlight>
                <a:cs typeface="Calibri"/>
              </a:rPr>
              <a:t>pPVT</a:t>
            </a:r>
            <a:endParaRPr lang="en-US" sz="2400" err="1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A8AC13-8766-8CA7-06B9-45F12118847D}"/>
              </a:ext>
            </a:extLst>
          </p:cNvPr>
          <p:cNvSpPr txBox="1"/>
          <p:nvPr/>
        </p:nvSpPr>
        <p:spPr>
          <a:xfrm>
            <a:off x="8970107" y="1832972"/>
            <a:ext cx="73687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err="1">
                <a:solidFill>
                  <a:schemeClr val="bg1"/>
                </a:solidFill>
                <a:highlight>
                  <a:srgbClr val="808080"/>
                </a:highlight>
                <a:cs typeface="Calibri"/>
              </a:rPr>
              <a:t>CeA</a:t>
            </a:r>
            <a:endParaRPr lang="en-US" sz="2400" err="1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F720A0-7DC8-8A1A-15B6-52CECC7C3C28}"/>
              </a:ext>
            </a:extLst>
          </p:cNvPr>
          <p:cNvSpPr txBox="1"/>
          <p:nvPr/>
        </p:nvSpPr>
        <p:spPr>
          <a:xfrm>
            <a:off x="2910391" y="6401758"/>
            <a:ext cx="633618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cs typeface="Calibri"/>
              </a:rPr>
              <a:t>C-SA utilize</a:t>
            </a:r>
            <a:r>
              <a:rPr lang="en-US" sz="2400">
                <a:solidFill>
                  <a:srgbClr val="9DBFBE"/>
                </a:solidFill>
                <a:cs typeface="Calibri"/>
              </a:rPr>
              <a:t> different</a:t>
            </a:r>
            <a:r>
              <a:rPr lang="en-US" sz="2400">
                <a:solidFill>
                  <a:schemeClr val="bg1"/>
                </a:solidFill>
                <a:cs typeface="Calibri"/>
              </a:rPr>
              <a:t> pathway compared to C-LA</a:t>
            </a:r>
            <a:endParaRPr lang="en-US" sz="240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6768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88C98-86B3-0298-0120-763E9118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248" y="798571"/>
            <a:ext cx="1950244" cy="914977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highlight>
                  <a:srgbClr val="808080"/>
                </a:highlight>
                <a:cs typeface="Calibri Light"/>
              </a:rPr>
              <a:t>Results</a:t>
            </a:r>
            <a:endParaRPr lang="en-US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  <p:pic>
        <p:nvPicPr>
          <p:cNvPr id="4" name="Content Placeholder 3" descr="Diagram of a diagram of a human body&#10;&#10;Description automatically generated">
            <a:extLst>
              <a:ext uri="{FF2B5EF4-FFF2-40B4-BE49-F238E27FC236}">
                <a16:creationId xmlns:a16="http://schemas.microsoft.com/office/drawing/2014/main" id="{6205C717-15E3-9998-201E-549B9249CF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4853" y="799890"/>
            <a:ext cx="4361133" cy="499586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9CAF71-1354-A59E-2A0D-2CDF2A433D99}"/>
              </a:ext>
            </a:extLst>
          </p:cNvPr>
          <p:cNvSpPr txBox="1"/>
          <p:nvPr/>
        </p:nvSpPr>
        <p:spPr>
          <a:xfrm>
            <a:off x="1144744" y="1784569"/>
            <a:ext cx="610486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highlight>
                  <a:srgbClr val="9DBFBE"/>
                </a:highlight>
                <a:cs typeface="Calibri"/>
              </a:rPr>
              <a:t>Access to sweetened condensed milk</a:t>
            </a:r>
            <a:endParaRPr lang="en-US" sz="2400">
              <a:solidFill>
                <a:schemeClr val="bg1"/>
              </a:solidFill>
              <a:highlight>
                <a:srgbClr val="9DBFBE"/>
              </a:highligh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23DE7A-AC43-C5D6-9530-05C80EDA0CB8}"/>
              </a:ext>
            </a:extLst>
          </p:cNvPr>
          <p:cNvSpPr/>
          <p:nvPr/>
        </p:nvSpPr>
        <p:spPr>
          <a:xfrm>
            <a:off x="11029659" y="1871500"/>
            <a:ext cx="214312" cy="928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4A3315-5D64-F511-E08A-2F749EF0FE7D}"/>
              </a:ext>
            </a:extLst>
          </p:cNvPr>
          <p:cNvSpPr txBox="1"/>
          <p:nvPr/>
        </p:nvSpPr>
        <p:spPr>
          <a:xfrm>
            <a:off x="4101920" y="6396122"/>
            <a:ext cx="398101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err="1">
                <a:solidFill>
                  <a:schemeClr val="bg1"/>
                </a:solidFill>
                <a:cs typeface="Calibri"/>
              </a:rPr>
              <a:t>Orx</a:t>
            </a:r>
            <a:r>
              <a:rPr lang="en-US" sz="2400">
                <a:solidFill>
                  <a:schemeClr val="bg1"/>
                </a:solidFill>
                <a:cs typeface="Calibri"/>
              </a:rPr>
              <a:t> influences </a:t>
            </a:r>
            <a:r>
              <a:rPr lang="en-US" sz="2400">
                <a:solidFill>
                  <a:srgbClr val="9DBFBE"/>
                </a:solidFill>
                <a:cs typeface="Calibri"/>
              </a:rPr>
              <a:t>reward-seeking</a:t>
            </a:r>
            <a:endParaRPr lang="en-US" sz="2400">
              <a:solidFill>
                <a:srgbClr val="9DBF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3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84C57-F2FB-BC2C-E7DF-7B588B08F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717" y="250884"/>
            <a:ext cx="2283619" cy="14626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highlight>
                  <a:srgbClr val="808080"/>
                </a:highlight>
                <a:cs typeface="Calibri Light"/>
              </a:rPr>
              <a:t>Results</a:t>
            </a:r>
            <a:endParaRPr lang="en-US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  <p:pic>
        <p:nvPicPr>
          <p:cNvPr id="4" name="Content Placeholder 3" descr="A graph of a number of cells&#10;&#10;Description automatically generated">
            <a:extLst>
              <a:ext uri="{FF2B5EF4-FFF2-40B4-BE49-F238E27FC236}">
                <a16:creationId xmlns:a16="http://schemas.microsoft.com/office/drawing/2014/main" id="{127D031B-F722-2F1C-EDAA-300E4FC4E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5676" y="2490575"/>
            <a:ext cx="3467076" cy="3638551"/>
          </a:xfrm>
        </p:spPr>
      </p:pic>
      <p:pic>
        <p:nvPicPr>
          <p:cNvPr id="5" name="Picture 4" descr="A graph of a number of cells&#10;&#10;Description automatically generated">
            <a:extLst>
              <a:ext uri="{FF2B5EF4-FFF2-40B4-BE49-F238E27FC236}">
                <a16:creationId xmlns:a16="http://schemas.microsoft.com/office/drawing/2014/main" id="{538B0403-6548-854D-69D1-5038DE0F5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050" y="2490787"/>
            <a:ext cx="3361087" cy="36147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22474C-0A09-4EA2-E4D4-E4FA0707F240}"/>
              </a:ext>
            </a:extLst>
          </p:cNvPr>
          <p:cNvSpPr txBox="1"/>
          <p:nvPr/>
        </p:nvSpPr>
        <p:spPr>
          <a:xfrm>
            <a:off x="2796211" y="1936229"/>
            <a:ext cx="90780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err="1">
                <a:solidFill>
                  <a:schemeClr val="bg1"/>
                </a:solidFill>
                <a:highlight>
                  <a:srgbClr val="808080"/>
                </a:highlight>
                <a:cs typeface="Calibri"/>
              </a:rPr>
              <a:t>pPVT</a:t>
            </a:r>
            <a:endParaRPr lang="en-US" sz="2400" err="1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92B5A6-F7BF-6F19-9FDE-5E2F2AD0D418}"/>
              </a:ext>
            </a:extLst>
          </p:cNvPr>
          <p:cNvSpPr txBox="1"/>
          <p:nvPr/>
        </p:nvSpPr>
        <p:spPr>
          <a:xfrm>
            <a:off x="8586943" y="1932130"/>
            <a:ext cx="712033" cy="4735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err="1">
                <a:solidFill>
                  <a:schemeClr val="bg1"/>
                </a:solidFill>
                <a:highlight>
                  <a:srgbClr val="808080"/>
                </a:highlight>
                <a:cs typeface="Calibri"/>
              </a:rPr>
              <a:t>CeA</a:t>
            </a:r>
            <a:endParaRPr lang="en-US" sz="2400" err="1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9C0EF3-7FBF-EF6E-AEDB-9DF93A1DFC06}"/>
              </a:ext>
            </a:extLst>
          </p:cNvPr>
          <p:cNvSpPr txBox="1"/>
          <p:nvPr/>
        </p:nvSpPr>
        <p:spPr>
          <a:xfrm>
            <a:off x="3715531" y="1812678"/>
            <a:ext cx="486477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highlight>
                  <a:srgbClr val="9DBFBE"/>
                </a:highlight>
                <a:cs typeface="Calibri"/>
              </a:rPr>
              <a:t>Access to sweetened condensed milk</a:t>
            </a:r>
            <a:endParaRPr lang="en-US" sz="2400">
              <a:solidFill>
                <a:schemeClr val="bg1"/>
              </a:solidFill>
              <a:highlight>
                <a:srgbClr val="9DBFBE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6DED20-4966-1BAD-1050-F2D5CC288E4D}"/>
              </a:ext>
            </a:extLst>
          </p:cNvPr>
          <p:cNvSpPr txBox="1"/>
          <p:nvPr/>
        </p:nvSpPr>
        <p:spPr>
          <a:xfrm>
            <a:off x="1496410" y="6399121"/>
            <a:ext cx="9204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cs typeface="Calibri"/>
              </a:rPr>
              <a:t>Sweetened condensed milk utilizes</a:t>
            </a:r>
            <a:r>
              <a:rPr lang="en-US" sz="2400">
                <a:solidFill>
                  <a:srgbClr val="9DBFBE"/>
                </a:solidFill>
                <a:cs typeface="Calibri"/>
              </a:rPr>
              <a:t> different </a:t>
            </a:r>
            <a:r>
              <a:rPr lang="en-US" sz="2400">
                <a:solidFill>
                  <a:schemeClr val="bg1"/>
                </a:solidFill>
                <a:cs typeface="Calibri"/>
              </a:rPr>
              <a:t>pathway compared to C-LA</a:t>
            </a:r>
            <a:endParaRPr lang="en-US" sz="240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63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8D245-F4AB-54E7-400C-CF53482B5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061" y="274697"/>
            <a:ext cx="1962151" cy="1438851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highlight>
                  <a:srgbClr val="808080"/>
                </a:highlight>
                <a:cs typeface="Calibri Light"/>
              </a:rPr>
              <a:t>Results</a:t>
            </a:r>
            <a:endParaRPr lang="en-US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39423A9-CDC0-67E9-AE5B-FA373B95D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6334" y="978483"/>
            <a:ext cx="4876359" cy="490061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9933F2-844F-E39F-C3C2-52CF9765DC2F}"/>
              </a:ext>
            </a:extLst>
          </p:cNvPr>
          <p:cNvSpPr txBox="1"/>
          <p:nvPr/>
        </p:nvSpPr>
        <p:spPr>
          <a:xfrm>
            <a:off x="1250742" y="1870647"/>
            <a:ext cx="57436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highlight>
                  <a:srgbClr val="9DBFBE"/>
                </a:highlight>
                <a:cs typeface="Calibri"/>
              </a:rPr>
              <a:t>Effects of CRF1 receptor blockade in the </a:t>
            </a:r>
            <a:r>
              <a:rPr lang="en-US" sz="2400" err="1">
                <a:solidFill>
                  <a:schemeClr val="bg1"/>
                </a:solidFill>
                <a:highlight>
                  <a:srgbClr val="9DBFBE"/>
                </a:highlight>
                <a:cs typeface="Calibri"/>
              </a:rPr>
              <a:t>CeA</a:t>
            </a:r>
            <a:endParaRPr lang="en-US" sz="2400" err="1">
              <a:solidFill>
                <a:schemeClr val="bg1"/>
              </a:solidFill>
              <a:highlight>
                <a:srgbClr val="9DBFBE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C5505F-A286-988D-F3EF-7E06E30FAB58}"/>
              </a:ext>
            </a:extLst>
          </p:cNvPr>
          <p:cNvSpPr txBox="1"/>
          <p:nvPr/>
        </p:nvSpPr>
        <p:spPr>
          <a:xfrm>
            <a:off x="1470909" y="2339090"/>
            <a:ext cx="531857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cs typeface="Calibri"/>
              </a:rPr>
              <a:t>CRF1 receptor antagonist CP154526 used</a:t>
            </a:r>
            <a:endParaRPr lang="en-US" sz="240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6D5177A-A4B5-7B9F-AC32-E910CA2D75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9587648"/>
              </p:ext>
            </p:extLst>
          </p:nvPr>
        </p:nvGraphicFramePr>
        <p:xfrm>
          <a:off x="2821782" y="2969419"/>
          <a:ext cx="2607468" cy="2728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1" name="TextBox 100">
            <a:extLst>
              <a:ext uri="{FF2B5EF4-FFF2-40B4-BE49-F238E27FC236}">
                <a16:creationId xmlns:a16="http://schemas.microsoft.com/office/drawing/2014/main" id="{ED00F89B-FCE4-20C3-D278-4320B5B75035}"/>
              </a:ext>
            </a:extLst>
          </p:cNvPr>
          <p:cNvSpPr txBox="1"/>
          <p:nvPr/>
        </p:nvSpPr>
        <p:spPr>
          <a:xfrm>
            <a:off x="1531074" y="6394631"/>
            <a:ext cx="927137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err="1">
                <a:solidFill>
                  <a:schemeClr val="bg1"/>
                </a:solidFill>
                <a:cs typeface="Calibri"/>
              </a:rPr>
              <a:t>Orx</a:t>
            </a:r>
            <a:r>
              <a:rPr lang="en-US" sz="2400">
                <a:solidFill>
                  <a:schemeClr val="bg1"/>
                </a:solidFill>
                <a:cs typeface="Calibri"/>
              </a:rPr>
              <a:t> and CRF activation work </a:t>
            </a:r>
            <a:r>
              <a:rPr lang="en-US" sz="2400">
                <a:solidFill>
                  <a:srgbClr val="9DBFBE"/>
                </a:solidFill>
                <a:cs typeface="Calibri"/>
              </a:rPr>
              <a:t>together</a:t>
            </a:r>
            <a:r>
              <a:rPr lang="en-US" sz="2400">
                <a:solidFill>
                  <a:schemeClr val="bg1"/>
                </a:solidFill>
                <a:cs typeface="Calibri"/>
              </a:rPr>
              <a:t> to influence drug-seeking behavior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4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AFA68-772F-5269-0360-6AFDCBA60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249" y="274697"/>
            <a:ext cx="2938463" cy="1438851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highlight>
                  <a:srgbClr val="808080"/>
                </a:highlight>
                <a:cs typeface="Calibri Light"/>
              </a:rPr>
              <a:t>Conclusion</a:t>
            </a:r>
            <a:endParaRPr lang="en-US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  <p:sp>
        <p:nvSpPr>
          <p:cNvPr id="68" name="Content Placeholder 67">
            <a:extLst>
              <a:ext uri="{FF2B5EF4-FFF2-40B4-BE49-F238E27FC236}">
                <a16:creationId xmlns:a16="http://schemas.microsoft.com/office/drawing/2014/main" id="{89EB1FEA-6BC6-28CE-99A2-9D5CF1B40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764" y="2172001"/>
            <a:ext cx="9058276" cy="4023360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buChar char="-"/>
            </a:pPr>
            <a:endParaRPr lang="en-US" sz="3200">
              <a:solidFill>
                <a:schemeClr val="bg1"/>
              </a:solidFill>
              <a:highlight>
                <a:srgbClr val="9DBFBE"/>
              </a:highlight>
              <a:cs typeface="Calibri"/>
            </a:endParaRPr>
          </a:p>
          <a:p>
            <a:pPr marL="0" indent="0" algn="ctr">
              <a:buNone/>
            </a:pPr>
            <a:r>
              <a:rPr lang="en-US" sz="3200">
                <a:solidFill>
                  <a:schemeClr val="bg1"/>
                </a:solidFill>
                <a:highlight>
                  <a:srgbClr val="9DBFBE"/>
                </a:highlight>
                <a:cs typeface="Calibri"/>
              </a:rPr>
              <a:t>blocking of CRFR1 in the </a:t>
            </a:r>
            <a:r>
              <a:rPr lang="en-US" sz="3200" err="1">
                <a:solidFill>
                  <a:schemeClr val="bg1"/>
                </a:solidFill>
                <a:highlight>
                  <a:srgbClr val="9DBFBE"/>
                </a:highlight>
                <a:cs typeface="Calibri"/>
              </a:rPr>
              <a:t>CeA</a:t>
            </a:r>
            <a:r>
              <a:rPr lang="en-US" sz="3200">
                <a:solidFill>
                  <a:schemeClr val="bg1"/>
                </a:solidFill>
                <a:highlight>
                  <a:srgbClr val="9DBFBE"/>
                </a:highlight>
                <a:cs typeface="Calibri"/>
              </a:rPr>
              <a:t> prevents the reinstatement of cocaine-seeking behavior induced by the administration of </a:t>
            </a:r>
            <a:r>
              <a:rPr lang="en-US" sz="3200" err="1">
                <a:solidFill>
                  <a:schemeClr val="bg1"/>
                </a:solidFill>
                <a:highlight>
                  <a:srgbClr val="9DBFBE"/>
                </a:highlight>
                <a:cs typeface="Calibri"/>
              </a:rPr>
              <a:t>OrxA</a:t>
            </a:r>
            <a:r>
              <a:rPr lang="en-US" sz="3200">
                <a:solidFill>
                  <a:schemeClr val="bg1"/>
                </a:solidFill>
                <a:highlight>
                  <a:srgbClr val="9DBFBE"/>
                </a:highlight>
                <a:cs typeface="Calibri"/>
              </a:rPr>
              <a:t> in the </a:t>
            </a:r>
            <a:r>
              <a:rPr lang="en-US" sz="3200" err="1">
                <a:solidFill>
                  <a:schemeClr val="bg1"/>
                </a:solidFill>
                <a:highlight>
                  <a:srgbClr val="9DBFBE"/>
                </a:highlight>
                <a:cs typeface="Calibri"/>
              </a:rPr>
              <a:t>pPVT</a:t>
            </a:r>
            <a:endParaRPr lang="en-US" sz="3200">
              <a:solidFill>
                <a:schemeClr val="bg1"/>
              </a:solidFill>
              <a:highlight>
                <a:srgbClr val="9DBFBE"/>
              </a:highlight>
              <a:cs typeface="Calibri"/>
            </a:endParaRPr>
          </a:p>
          <a:p>
            <a:pPr algn="ctr">
              <a:buChar char="-"/>
            </a:pPr>
            <a:endParaRPr lang="en-US" sz="3200">
              <a:solidFill>
                <a:schemeClr val="bg1"/>
              </a:solidFill>
              <a:highlight>
                <a:srgbClr val="9DBFBE"/>
              </a:highlight>
              <a:cs typeface="Calibri"/>
            </a:endParaRPr>
          </a:p>
          <a:p>
            <a:pPr algn="ctr">
              <a:buChar char="-"/>
            </a:pPr>
            <a:endParaRPr lang="en-US" sz="3200">
              <a:solidFill>
                <a:schemeClr val="bg1"/>
              </a:solidFill>
              <a:highlight>
                <a:srgbClr val="9DBFBE"/>
              </a:highlight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7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4563D-03F3-686E-DFF2-09826ADBF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highlight>
                  <a:srgbClr val="808080"/>
                </a:highlight>
                <a:ea typeface="Calibri Light"/>
                <a:cs typeface="Calibri Light"/>
              </a:rPr>
              <a:t>Take Home Messages</a:t>
            </a:r>
            <a:endParaRPr lang="en-US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F4C3B-CCE4-B4AF-1C65-676BDC43F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178" y="2170934"/>
            <a:ext cx="10058400" cy="3479075"/>
          </a:xfrm>
        </p:spPr>
        <p:txBody>
          <a:bodyPr vert="horz" lIns="0" tIns="45720" rIns="0" bIns="45720" rtlCol="0" anchor="t">
            <a:normAutofit/>
          </a:bodyPr>
          <a:lstStyle/>
          <a:p>
            <a:pPr marL="342900" indent="-342900">
              <a:buChar char="-"/>
            </a:pPr>
            <a:r>
              <a:rPr lang="en-US" sz="32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Stress activates </a:t>
            </a:r>
            <a:r>
              <a:rPr lang="en-US" sz="3200" err="1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OrxA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 in PVT contribute to relapse</a:t>
            </a:r>
          </a:p>
          <a:p>
            <a:pPr marL="342900" indent="-342900">
              <a:buChar char="-"/>
            </a:pPr>
            <a:r>
              <a:rPr lang="en-US" sz="32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Orx1R and CRF1 in the </a:t>
            </a:r>
            <a:r>
              <a:rPr lang="en-US" sz="3200" err="1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CeA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 contribute to relapse</a:t>
            </a:r>
          </a:p>
          <a:p>
            <a:pPr marL="342900" indent="-342900">
              <a:buChar char="-"/>
            </a:pPr>
            <a:r>
              <a:rPr lang="en-US" sz="32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PVT and </a:t>
            </a:r>
            <a:r>
              <a:rPr lang="en-US" sz="3200" err="1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CeA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 are connected</a:t>
            </a:r>
          </a:p>
          <a:p>
            <a:pPr marL="342900" indent="-342900">
              <a:buChar char="-"/>
            </a:pPr>
            <a:r>
              <a:rPr lang="en-US" sz="32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CRF neurons in </a:t>
            </a:r>
            <a:r>
              <a:rPr lang="en-US" sz="3200" err="1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CeA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 project to VTA = stress activates motivational systems</a:t>
            </a:r>
          </a:p>
          <a:p>
            <a:pPr marL="342900" indent="-342900">
              <a:buChar char="-"/>
            </a:pPr>
            <a:r>
              <a:rPr lang="en-US" sz="32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       </a:t>
            </a:r>
            <a:r>
              <a:rPr lang="en-US" sz="3200" err="1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Orx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 signaling contributes to reward seeking</a:t>
            </a:r>
          </a:p>
          <a:p>
            <a:pPr marL="342900" indent="-342900">
              <a:buChar char="-"/>
            </a:pPr>
            <a:endParaRPr lang="en-US">
              <a:ea typeface="Calibri"/>
              <a:cs typeface="Calibri"/>
            </a:endParaRPr>
          </a:p>
          <a:p>
            <a:pPr marL="342900" indent="-342900">
              <a:buChar char="-"/>
            </a:pPr>
            <a:endParaRPr lang="en-US">
              <a:ea typeface="Calibri"/>
              <a:cs typeface="Calibri"/>
            </a:endParaRPr>
          </a:p>
          <a:p>
            <a:pPr marL="342900" indent="-342900">
              <a:buChar char="-"/>
            </a:pPr>
            <a:endParaRPr lang="en-US">
              <a:ea typeface="Calibri"/>
              <a:cs typeface="Calibri"/>
            </a:endParaRPr>
          </a:p>
          <a:p>
            <a:pPr marL="342900" indent="-342900">
              <a:buChar char="-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EBFCD97A-40D9-4E24-5FE3-474F5F4025E8}"/>
              </a:ext>
            </a:extLst>
          </p:cNvPr>
          <p:cNvSpPr/>
          <p:nvPr/>
        </p:nvSpPr>
        <p:spPr>
          <a:xfrm>
            <a:off x="1481947" y="5076805"/>
            <a:ext cx="441831" cy="57630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D92A-74A3-20A5-5A33-BADD3D180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468" y="286603"/>
            <a:ext cx="4331494" cy="14626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highlight>
                  <a:srgbClr val="808080"/>
                </a:highlight>
                <a:cs typeface="Calibri Light"/>
              </a:rPr>
              <a:t>Future Studies</a:t>
            </a:r>
            <a:endParaRPr lang="en-US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  <p:pic>
        <p:nvPicPr>
          <p:cNvPr id="4" name="Content Placeholder 3" descr="Free Future Cliparts, Download Free Future Cliparts png images, Free ...">
            <a:extLst>
              <a:ext uri="{FF2B5EF4-FFF2-40B4-BE49-F238E27FC236}">
                <a16:creationId xmlns:a16="http://schemas.microsoft.com/office/drawing/2014/main" id="{96ED8EB3-FC0C-3E37-52D7-9D0427655B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92839" y="2136645"/>
            <a:ext cx="4503115" cy="359343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771C3F-E14D-8D30-304D-C0E4C21675B5}"/>
              </a:ext>
            </a:extLst>
          </p:cNvPr>
          <p:cNvSpPr txBox="1"/>
          <p:nvPr/>
        </p:nvSpPr>
        <p:spPr>
          <a:xfrm>
            <a:off x="1075244" y="2535287"/>
            <a:ext cx="598330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 sz="2800">
                <a:solidFill>
                  <a:schemeClr val="bg1">
                    <a:lumMod val="50000"/>
                  </a:schemeClr>
                </a:solidFill>
                <a:cs typeface="Calibri" panose="020F0502020204030204"/>
              </a:rPr>
              <a:t>Perform study on </a:t>
            </a:r>
            <a:r>
              <a:rPr lang="en-US" sz="2800">
                <a:solidFill>
                  <a:srgbClr val="9DBFBE"/>
                </a:solidFill>
                <a:cs typeface="Calibri" panose="020F0502020204030204"/>
              </a:rPr>
              <a:t>female rats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800">
                <a:solidFill>
                  <a:schemeClr val="bg1">
                    <a:lumMod val="50000"/>
                  </a:schemeClr>
                </a:solidFill>
                <a:cs typeface="Calibri" panose="020F0502020204030204"/>
              </a:rPr>
              <a:t>Assess sex-specific differences</a:t>
            </a:r>
            <a:endParaRPr lang="en-US" sz="2800">
              <a:solidFill>
                <a:schemeClr val="bg1">
                  <a:lumMod val="50000"/>
                </a:schemeClr>
              </a:solidFill>
              <a:ea typeface="Calibri"/>
              <a:cs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B3D2EA-9FDC-5A96-1EEC-22EAD58550FA}"/>
              </a:ext>
            </a:extLst>
          </p:cNvPr>
          <p:cNvSpPr txBox="1"/>
          <p:nvPr/>
        </p:nvSpPr>
        <p:spPr>
          <a:xfrm>
            <a:off x="1075089" y="3743078"/>
            <a:ext cx="6516719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 sz="2800">
                <a:solidFill>
                  <a:schemeClr val="bg1">
                    <a:lumMod val="50000"/>
                  </a:schemeClr>
                </a:solidFill>
                <a:cs typeface="Calibri"/>
              </a:rPr>
              <a:t>Assess</a:t>
            </a:r>
            <a:r>
              <a:rPr lang="en-US" sz="2800">
                <a:solidFill>
                  <a:srgbClr val="9DBFBE"/>
                </a:solidFill>
                <a:cs typeface="Calibri"/>
              </a:rPr>
              <a:t> other stimulants</a:t>
            </a:r>
            <a:endParaRPr lang="en-US" sz="2800">
              <a:solidFill>
                <a:srgbClr val="9DBFBE"/>
              </a:solidFill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 sz="2800">
                <a:solidFill>
                  <a:schemeClr val="bg1">
                    <a:lumMod val="50000"/>
                  </a:schemeClr>
                </a:solidFill>
                <a:cs typeface="Calibri"/>
              </a:rPr>
              <a:t>Amphetamine, methamphetamine, nicotine</a:t>
            </a:r>
            <a:endParaRPr lang="en-US" sz="2800">
              <a:solidFill>
                <a:schemeClr val="bg1">
                  <a:lumMod val="50000"/>
                </a:schemeClr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377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4EBA5-1C97-846B-A608-0057A8ADC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186" y="331330"/>
            <a:ext cx="2500668" cy="132080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bg1"/>
                </a:solidFill>
                <a:highlight>
                  <a:srgbClr val="808080"/>
                </a:highlight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56554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5065A-7638-2E7D-D272-4A496FA9D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809" y="-1548"/>
            <a:ext cx="7221711" cy="1450757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highlight>
                  <a:srgbClr val="808080"/>
                </a:highlight>
                <a:ea typeface="Calibri Light"/>
                <a:cs typeface="Calibri Light"/>
              </a:rPr>
              <a:t>Prevalence of Drug Addiction</a:t>
            </a:r>
          </a:p>
        </p:txBody>
      </p:sp>
      <p:pic>
        <p:nvPicPr>
          <p:cNvPr id="7" name="Content Placeholder 6" descr="U.S. Drug Overdose Deaths, 1999-2020 graph">
            <a:extLst>
              <a:ext uri="{FF2B5EF4-FFF2-40B4-BE49-F238E27FC236}">
                <a16:creationId xmlns:a16="http://schemas.microsoft.com/office/drawing/2014/main" id="{5E99A2AD-D8AF-973D-2E5C-D8CBD3C16A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9755" y="2089591"/>
            <a:ext cx="4690732" cy="4022725"/>
          </a:xfr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2730DA8-11DD-1029-1268-2D57CD7FBD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166257"/>
              </p:ext>
            </p:extLst>
          </p:nvPr>
        </p:nvGraphicFramePr>
        <p:xfrm>
          <a:off x="446976" y="1875624"/>
          <a:ext cx="5765434" cy="4238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1179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38155-5A39-2DA9-0FD9-D16ECAF22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640" y="424218"/>
            <a:ext cx="3975209" cy="95769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808080"/>
                </a:highlight>
                <a:ea typeface="Calibri Light"/>
                <a:cs typeface="Calibri Light"/>
              </a:rPr>
              <a:t>Why use drugs</a:t>
            </a:r>
          </a:p>
        </p:txBody>
      </p:sp>
      <p:graphicFrame>
        <p:nvGraphicFramePr>
          <p:cNvPr id="78" name="Content Placeholder 77">
            <a:extLst>
              <a:ext uri="{FF2B5EF4-FFF2-40B4-BE49-F238E27FC236}">
                <a16:creationId xmlns:a16="http://schemas.microsoft.com/office/drawing/2014/main" id="{5E11ACB4-63C0-8573-EE42-3A357A6028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9156764"/>
              </p:ext>
            </p:extLst>
          </p:nvPr>
        </p:nvGraphicFramePr>
        <p:xfrm>
          <a:off x="973486" y="1846263"/>
          <a:ext cx="3277241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6" name="Rectangle 305">
            <a:extLst>
              <a:ext uri="{FF2B5EF4-FFF2-40B4-BE49-F238E27FC236}">
                <a16:creationId xmlns:a16="http://schemas.microsoft.com/office/drawing/2014/main" id="{A3493A15-64B8-6469-3210-5E9D106B386F}"/>
              </a:ext>
            </a:extLst>
          </p:cNvPr>
          <p:cNvSpPr/>
          <p:nvPr/>
        </p:nvSpPr>
        <p:spPr>
          <a:xfrm>
            <a:off x="772307" y="2329573"/>
            <a:ext cx="3483428" cy="15304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Arrow: Right 306">
            <a:extLst>
              <a:ext uri="{FF2B5EF4-FFF2-40B4-BE49-F238E27FC236}">
                <a16:creationId xmlns:a16="http://schemas.microsoft.com/office/drawing/2014/main" id="{ADD8BD48-E0A1-7A28-0D03-71BA71B09571}"/>
              </a:ext>
            </a:extLst>
          </p:cNvPr>
          <p:cNvSpPr/>
          <p:nvPr/>
        </p:nvSpPr>
        <p:spPr>
          <a:xfrm>
            <a:off x="4733177" y="3420566"/>
            <a:ext cx="2554941" cy="8836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TextBox 307">
            <a:extLst>
              <a:ext uri="{FF2B5EF4-FFF2-40B4-BE49-F238E27FC236}">
                <a16:creationId xmlns:a16="http://schemas.microsoft.com/office/drawing/2014/main" id="{7F7B0CFC-7A76-B1A5-9B46-D6B4572E13B2}"/>
              </a:ext>
            </a:extLst>
          </p:cNvPr>
          <p:cNvSpPr txBox="1"/>
          <p:nvPr/>
        </p:nvSpPr>
        <p:spPr>
          <a:xfrm>
            <a:off x="7304987" y="2741498"/>
            <a:ext cx="5100274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 sz="32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Hijacks brain's natural </a:t>
            </a:r>
            <a:r>
              <a:rPr lang="en-US" sz="3200" b="1">
                <a:solidFill>
                  <a:schemeClr val="accent1"/>
                </a:solidFill>
                <a:ea typeface="Calibri"/>
                <a:cs typeface="Calibri"/>
              </a:rPr>
              <a:t>reward system</a:t>
            </a:r>
          </a:p>
          <a:p>
            <a:pPr marL="285750" indent="-285750">
              <a:buFont typeface="Calibri"/>
              <a:buChar char="-"/>
            </a:pPr>
            <a:r>
              <a:rPr lang="en-US" sz="32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Influences </a:t>
            </a:r>
            <a:r>
              <a:rPr lang="en-US" sz="3200" b="1">
                <a:solidFill>
                  <a:schemeClr val="accent1"/>
                </a:solidFill>
                <a:ea typeface="Calibri"/>
                <a:cs typeface="Calibri"/>
              </a:rPr>
              <a:t>stress circuit</a:t>
            </a:r>
          </a:p>
          <a:p>
            <a:pPr marL="285750" indent="-285750">
              <a:buFont typeface="Calibri"/>
              <a:buChar char="-"/>
            </a:pPr>
            <a:r>
              <a:rPr lang="en-US" sz="32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Alters </a:t>
            </a:r>
            <a:r>
              <a:rPr lang="en-US" sz="3200" b="1">
                <a:solidFill>
                  <a:schemeClr val="accent1"/>
                </a:solidFill>
                <a:ea typeface="Calibri"/>
                <a:cs typeface="Calibri"/>
              </a:rPr>
              <a:t>neurotransmitter levels</a:t>
            </a:r>
          </a:p>
        </p:txBody>
      </p:sp>
      <p:pic>
        <p:nvPicPr>
          <p:cNvPr id="18" name="Picture 17" descr="Understanding Social Influence: The Psychology of Adapting to Change ...">
            <a:extLst>
              <a:ext uri="{FF2B5EF4-FFF2-40B4-BE49-F238E27FC236}">
                <a16:creationId xmlns:a16="http://schemas.microsoft.com/office/drawing/2014/main" id="{4CC49357-DBD1-C9FF-D8A2-340A73B3AA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2400" y="308320"/>
            <a:ext cx="4166556" cy="201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4F9A9-D178-2C03-7752-3E267A2C0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  <a:highlight>
                  <a:srgbClr val="808080"/>
                </a:highlight>
                <a:cs typeface="Calibri Light"/>
              </a:rPr>
              <a:t>Brain Reward Circuitry</a:t>
            </a:r>
          </a:p>
        </p:txBody>
      </p:sp>
      <p:pic>
        <p:nvPicPr>
          <p:cNvPr id="356" name="Picture 355" descr="Use your Noodle to Doodle! – Brain Gardening®">
            <a:extLst>
              <a:ext uri="{FF2B5EF4-FFF2-40B4-BE49-F238E27FC236}">
                <a16:creationId xmlns:a16="http://schemas.microsoft.com/office/drawing/2014/main" id="{4E02C219-B1D6-1F4C-891B-5743EFBE02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70" t="23307" r="970" b="-935"/>
          <a:stretch/>
        </p:blipFill>
        <p:spPr>
          <a:xfrm>
            <a:off x="2238548" y="2902823"/>
            <a:ext cx="6936238" cy="3310683"/>
          </a:xfrm>
          <a:prstGeom prst="rect">
            <a:avLst/>
          </a:prstGeom>
        </p:spPr>
      </p:pic>
      <p:graphicFrame>
        <p:nvGraphicFramePr>
          <p:cNvPr id="382" name="Content Placeholder 381">
            <a:extLst>
              <a:ext uri="{FF2B5EF4-FFF2-40B4-BE49-F238E27FC236}">
                <a16:creationId xmlns:a16="http://schemas.microsoft.com/office/drawing/2014/main" id="{B43BDA70-20B1-BC6D-3E01-57C2E480EE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6878433"/>
              </p:ext>
            </p:extLst>
          </p:nvPr>
        </p:nvGraphicFramePr>
        <p:xfrm>
          <a:off x="2863860" y="1716051"/>
          <a:ext cx="6451202" cy="1191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FBFFFC4-D112-E7EE-4D32-BF9102333176}"/>
              </a:ext>
            </a:extLst>
          </p:cNvPr>
          <p:cNvSpPr txBox="1"/>
          <p:nvPr/>
        </p:nvSpPr>
        <p:spPr>
          <a:xfrm>
            <a:off x="9179555" y="4661717"/>
            <a:ext cx="319772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solidFill>
                  <a:srgbClr val="9DBFBE"/>
                </a:solidFill>
                <a:ea typeface="Calibri"/>
                <a:cs typeface="Calibri"/>
              </a:rPr>
              <a:t>Regulates:</a:t>
            </a:r>
          </a:p>
          <a:p>
            <a:pPr marL="342900" indent="-342900">
              <a:buFont typeface="Calibri"/>
              <a:buChar char="-"/>
            </a:pPr>
            <a:r>
              <a:rPr lang="en-US" sz="2400">
                <a:solidFill>
                  <a:srgbClr val="9DBFBE"/>
                </a:solidFill>
                <a:ea typeface="Calibri"/>
                <a:cs typeface="Calibri"/>
              </a:rPr>
              <a:t>Motivated Behavior</a:t>
            </a:r>
          </a:p>
          <a:p>
            <a:pPr marL="342900" indent="-342900">
              <a:buFont typeface="Calibri"/>
              <a:buChar char="-"/>
            </a:pPr>
            <a:r>
              <a:rPr lang="en-US" sz="2400">
                <a:solidFill>
                  <a:srgbClr val="9DBFBE"/>
                </a:solidFill>
                <a:ea typeface="Calibri"/>
                <a:cs typeface="Calibri"/>
              </a:rPr>
              <a:t>Learning</a:t>
            </a:r>
          </a:p>
          <a:p>
            <a:pPr marL="342900" indent="-342900">
              <a:buFont typeface="Calibri"/>
              <a:buChar char="-"/>
            </a:pPr>
            <a:r>
              <a:rPr lang="en-US" sz="2400">
                <a:solidFill>
                  <a:srgbClr val="9DBFBE"/>
                </a:solidFill>
                <a:ea typeface="Calibri"/>
                <a:cs typeface="Calibri"/>
              </a:rPr>
              <a:t>Emotions </a:t>
            </a:r>
          </a:p>
        </p:txBody>
      </p:sp>
    </p:spTree>
    <p:extLst>
      <p:ext uri="{BB962C8B-B14F-4D97-AF65-F5344CB8AC3E}">
        <p14:creationId xmlns:p14="http://schemas.microsoft.com/office/powerpoint/2010/main" val="252636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diagram of a brain&#10;&#10;Description automatically generated">
            <a:extLst>
              <a:ext uri="{FF2B5EF4-FFF2-40B4-BE49-F238E27FC236}">
                <a16:creationId xmlns:a16="http://schemas.microsoft.com/office/drawing/2014/main" id="{E3076A56-36AB-829A-1C22-F927D6CEBC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765" r="102"/>
          <a:stretch/>
        </p:blipFill>
        <p:spPr>
          <a:xfrm>
            <a:off x="523625" y="1383473"/>
            <a:ext cx="9233836" cy="3358019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45533D-A802-B407-D10F-287CAC43692D}"/>
              </a:ext>
            </a:extLst>
          </p:cNvPr>
          <p:cNvSpPr/>
          <p:nvPr/>
        </p:nvSpPr>
        <p:spPr>
          <a:xfrm>
            <a:off x="7009842" y="3344879"/>
            <a:ext cx="2734235" cy="13895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F7156A-2D11-3A0B-8295-BD34274FB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104" y="-639830"/>
            <a:ext cx="11816303" cy="1631259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highlight>
                  <a:srgbClr val="808080"/>
                </a:highlight>
                <a:ea typeface="Calibri Light"/>
                <a:cs typeface="Calibri Light"/>
              </a:rPr>
              <a:t>Drugs Effects on Brain reward circuitry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5321AD6-1A5A-F1A4-ED57-52EB375184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8273632"/>
              </p:ext>
            </p:extLst>
          </p:nvPr>
        </p:nvGraphicFramePr>
        <p:xfrm>
          <a:off x="8899172" y="3431207"/>
          <a:ext cx="3088882" cy="3651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9B390255-84D5-AA5F-9A98-D550E9EC5E96}"/>
              </a:ext>
            </a:extLst>
          </p:cNvPr>
          <p:cNvSpPr txBox="1"/>
          <p:nvPr/>
        </p:nvSpPr>
        <p:spPr>
          <a:xfrm>
            <a:off x="142697" y="6427276"/>
            <a:ext cx="93542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ea typeface="Calibri"/>
                <a:cs typeface="Calibri"/>
              </a:rPr>
              <a:t>Increases in dopamine = brain less responsive to natural rewards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60A75196-8DBF-233A-841B-A2689B26E465}"/>
              </a:ext>
            </a:extLst>
          </p:cNvPr>
          <p:cNvSpPr/>
          <p:nvPr/>
        </p:nvSpPr>
        <p:spPr>
          <a:xfrm>
            <a:off x="8473032" y="6523313"/>
            <a:ext cx="851646" cy="288151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4882533-BE72-9C09-BDE6-5AFF401A8AAF}"/>
              </a:ext>
            </a:extLst>
          </p:cNvPr>
          <p:cNvSpPr txBox="1"/>
          <p:nvPr/>
        </p:nvSpPr>
        <p:spPr>
          <a:xfrm>
            <a:off x="9490614" y="6391000"/>
            <a:ext cx="294771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ea typeface="Calibri"/>
                <a:cs typeface="Calibri"/>
              </a:rPr>
              <a:t>drive drug seeking</a:t>
            </a:r>
            <a:endParaRPr lang="en-US" sz="2400" b="1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46B69C-CD50-82F7-F9CE-F3576519DEA3}"/>
              </a:ext>
            </a:extLst>
          </p:cNvPr>
          <p:cNvSpPr/>
          <p:nvPr/>
        </p:nvSpPr>
        <p:spPr>
          <a:xfrm>
            <a:off x="6993838" y="1584416"/>
            <a:ext cx="2766252" cy="544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583A45-EBE0-C8D7-7800-149F40E6AC13}"/>
              </a:ext>
            </a:extLst>
          </p:cNvPr>
          <p:cNvSpPr/>
          <p:nvPr/>
        </p:nvSpPr>
        <p:spPr>
          <a:xfrm>
            <a:off x="7053354" y="2129963"/>
            <a:ext cx="2701640" cy="12241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54186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7" grpId="0" animBg="1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Picture 717" descr="A diagram of a medical procedure&#10;&#10;Description automatically generated">
            <a:extLst>
              <a:ext uri="{FF2B5EF4-FFF2-40B4-BE49-F238E27FC236}">
                <a16:creationId xmlns:a16="http://schemas.microsoft.com/office/drawing/2014/main" id="{10F9453F-8246-55FD-A8E2-FBB9C875F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41" b="156"/>
          <a:stretch/>
        </p:blipFill>
        <p:spPr>
          <a:xfrm>
            <a:off x="246772" y="1228508"/>
            <a:ext cx="4898848" cy="5369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B38299-AE2C-D748-7327-7CB736B1D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183" y="-197304"/>
            <a:ext cx="6695864" cy="13208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highlight>
                  <a:srgbClr val="808080"/>
                </a:highlight>
              </a:rPr>
              <a:t>Brain Stress Neurocircuitry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11BF7-FF8A-67B5-C2F6-C8D5E27A2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1427" y="3423723"/>
            <a:ext cx="6717840" cy="16026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/>
              <a:t>Interconnected network of brain regions</a:t>
            </a:r>
          </a:p>
          <a:p>
            <a:pPr marL="383540" lvl="1">
              <a:buFont typeface="Courier New" charset="2"/>
              <a:buChar char="o"/>
            </a:pPr>
            <a:r>
              <a:rPr lang="en-US" sz="2800"/>
              <a:t>Regulate behavioral and physiological responses to stress</a:t>
            </a:r>
            <a:endParaRPr lang="en-US" sz="2800">
              <a:cs typeface="Calibri"/>
            </a:endParaRPr>
          </a:p>
          <a:p>
            <a:pPr marL="383540" lvl="1">
              <a:buFont typeface="Courier New" charset="2"/>
              <a:buChar char="o"/>
            </a:pPr>
            <a:endParaRPr lang="en-US" sz="2800">
              <a:cs typeface="Calibri"/>
            </a:endParaRPr>
          </a:p>
          <a:p>
            <a:pPr marL="383540" lvl="1">
              <a:buFont typeface="Courier New" charset="2"/>
              <a:buChar char="o"/>
            </a:pPr>
            <a:endParaRPr lang="en-US" sz="2800">
              <a:cs typeface="Calibri"/>
            </a:endParaRPr>
          </a:p>
        </p:txBody>
      </p:sp>
      <p:sp>
        <p:nvSpPr>
          <p:cNvPr id="675" name="TextBox 674">
            <a:extLst>
              <a:ext uri="{FF2B5EF4-FFF2-40B4-BE49-F238E27FC236}">
                <a16:creationId xmlns:a16="http://schemas.microsoft.com/office/drawing/2014/main" id="{2BCB6578-53A1-5F9C-82A2-B5FC3B4882D7}"/>
              </a:ext>
            </a:extLst>
          </p:cNvPr>
          <p:cNvSpPr txBox="1"/>
          <p:nvPr/>
        </p:nvSpPr>
        <p:spPr>
          <a:xfrm>
            <a:off x="9542285" y="4989752"/>
            <a:ext cx="285824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</a:rPr>
              <a:t>Prefrontal Cortex= PFC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Calibri"/>
              <a:cs typeface="Calibri"/>
            </a:endParaRPr>
          </a:p>
          <a:p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</a:rPr>
              <a:t>Bed Nucleus of the Stria Terminalis= BNST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Calibri"/>
              <a:cs typeface="Calibri"/>
            </a:endParaRPr>
          </a:p>
          <a:p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</a:rPr>
              <a:t>Locus Coeruleus= LC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Calibri"/>
              <a:cs typeface="Calibri"/>
            </a:endParaRP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3DA5AF89-288C-2435-C98D-A72989EC2E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8365491"/>
              </p:ext>
            </p:extLst>
          </p:nvPr>
        </p:nvGraphicFramePr>
        <p:xfrm>
          <a:off x="7289320" y="2160915"/>
          <a:ext cx="2429774" cy="1213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9E0EBE8C-3F65-A1FC-9E5E-AB206B90ADA1}"/>
              </a:ext>
            </a:extLst>
          </p:cNvPr>
          <p:cNvSpPr/>
          <p:nvPr/>
        </p:nvSpPr>
        <p:spPr>
          <a:xfrm>
            <a:off x="1989707" y="1711927"/>
            <a:ext cx="1415142" cy="5950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01DB7E-1527-0D89-851C-F7C81891BB38}"/>
              </a:ext>
            </a:extLst>
          </p:cNvPr>
          <p:cNvSpPr/>
          <p:nvPr/>
        </p:nvSpPr>
        <p:spPr>
          <a:xfrm>
            <a:off x="2138575" y="2479800"/>
            <a:ext cx="1110342" cy="203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5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1042</Words>
  <Application>Microsoft Office PowerPoint</Application>
  <PresentationFormat>Widescreen</PresentationFormat>
  <Paragraphs>234</Paragraphs>
  <Slides>47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Calibri</vt:lpstr>
      <vt:lpstr>Calibri Light</vt:lpstr>
      <vt:lpstr>Courier New</vt:lpstr>
      <vt:lpstr>Trebuchet MS</vt:lpstr>
      <vt:lpstr>Wingdings</vt:lpstr>
      <vt:lpstr>Retrospect</vt:lpstr>
      <vt:lpstr>The interplay of orexin and corticotropin-releasing factor neurocircuitries in drug-seeking behavior</vt:lpstr>
      <vt:lpstr>Neurocircuits in the brain activated by stress/reward mediate drug-seeking behavior and withdrawal N</vt:lpstr>
      <vt:lpstr>Main characters</vt:lpstr>
      <vt:lpstr>PowerPoint Presentation</vt:lpstr>
      <vt:lpstr>Prevalence of Drug Addiction</vt:lpstr>
      <vt:lpstr>Why use drugs</vt:lpstr>
      <vt:lpstr>Brain Reward Circuitry</vt:lpstr>
      <vt:lpstr>Drugs Effects on Brain reward circuitry</vt:lpstr>
      <vt:lpstr>Brain Stress Neurocircuitry</vt:lpstr>
      <vt:lpstr>Drugs Effects on Brain Stress Neurocircuitry</vt:lpstr>
      <vt:lpstr>Orexins/ Hypocretins</vt:lpstr>
      <vt:lpstr>PowerPoint Presentation</vt:lpstr>
      <vt:lpstr>Paraventricular nucleus of the thalamus (PVT)= Relay Station</vt:lpstr>
      <vt:lpstr>CRF connections to systems</vt:lpstr>
      <vt:lpstr>CRF Projections from Limbic Forebrain to VTA</vt:lpstr>
      <vt:lpstr>CRF Labeling in the CeA</vt:lpstr>
      <vt:lpstr>Orexin relation to specific types of substance abuse</vt:lpstr>
      <vt:lpstr>Binge drinking increases Orx Production</vt:lpstr>
      <vt:lpstr>Blocking Orx1R in the CeA blocks binge-like ethanol drinking</vt:lpstr>
      <vt:lpstr>Blocking Orx1R in the VTA blocks binge-like ethanol drinking</vt:lpstr>
      <vt:lpstr>Blocking Orx1R inhibits binge-like ethanol drinking</vt:lpstr>
      <vt:lpstr>Blocking Orx2R in CeA prevents increase in binge-like ethanol drinking</vt:lpstr>
      <vt:lpstr>Blocking Orx2R in VTA does not influence binge-like ethanol drinking</vt:lpstr>
      <vt:lpstr>What is known</vt:lpstr>
      <vt:lpstr>What is known</vt:lpstr>
      <vt:lpstr>What isn't known</vt:lpstr>
      <vt:lpstr>What the Problem Is</vt:lpstr>
      <vt:lpstr>What the Problem Is</vt:lpstr>
      <vt:lpstr>Why we care</vt:lpstr>
      <vt:lpstr>My hypothesis</vt:lpstr>
      <vt:lpstr>Methods </vt:lpstr>
      <vt:lpstr>Methods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Conclusion</vt:lpstr>
      <vt:lpstr>Take Home Messages</vt:lpstr>
      <vt:lpstr>Future Studies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Summers, Cliff</dc:creator>
  <cp:lastModifiedBy>Summers, Cliff</cp:lastModifiedBy>
  <cp:revision>4</cp:revision>
  <dcterms:created xsi:type="dcterms:W3CDTF">2024-02-02T03:26:42Z</dcterms:created>
  <dcterms:modified xsi:type="dcterms:W3CDTF">2024-03-27T17:24:03Z</dcterms:modified>
</cp:coreProperties>
</file>